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6" r:id="rId1"/>
  </p:sldMasterIdLst>
  <p:sldIdLst>
    <p:sldId id="256" r:id="rId2"/>
    <p:sldId id="257" r:id="rId3"/>
    <p:sldId id="258" r:id="rId4"/>
    <p:sldId id="259" r:id="rId5"/>
    <p:sldId id="260" r:id="rId6"/>
    <p:sldId id="261" r:id="rId7"/>
    <p:sldId id="262" r:id="rId8"/>
    <p:sldId id="263"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64" r:id="rId33"/>
    <p:sldId id="289" r:id="rId34"/>
    <p:sldId id="290" r:id="rId35"/>
    <p:sldId id="291" r:id="rId36"/>
    <p:sldId id="292" r:id="rId37"/>
    <p:sldId id="293" r:id="rId38"/>
    <p:sldId id="294" r:id="rId39"/>
    <p:sldId id="295" r:id="rId40"/>
    <p:sldId id="265"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53" autoAdjust="0"/>
    <p:restoredTop sz="94660"/>
  </p:normalViewPr>
  <p:slideViewPr>
    <p:cSldViewPr snapToGrid="0">
      <p:cViewPr varScale="1">
        <p:scale>
          <a:sx n="49" d="100"/>
          <a:sy n="49" d="100"/>
        </p:scale>
        <p:origin x="72" y="10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015DC8-1107-49FC-BB76-74706B33074A}" type="datetimeFigureOut">
              <a:rPr lang="en-IN" smtClean="0"/>
              <a:t>24-04-2023</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609908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015DC8-1107-49FC-BB76-74706B33074A}" type="datetimeFigureOut">
              <a:rPr lang="en-IN" smtClean="0"/>
              <a:t>24-04-2023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1002364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015DC8-1107-49FC-BB76-74706B33074A}" type="datetimeFigureOut">
              <a:rPr lang="en-IN" smtClean="0"/>
              <a:t>24-04-2023</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F085FDB-A27F-4F20-87D6-A4AA6594DA8B}"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94497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4015DC8-1107-49FC-BB76-74706B33074A}" type="datetimeFigureOut">
              <a:rPr lang="en-IN" smtClean="0"/>
              <a:t>24-04-2023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15836212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4015DC8-1107-49FC-BB76-74706B33074A}" type="datetimeFigureOut">
              <a:rPr lang="en-IN" smtClean="0"/>
              <a:t>24-04-2023</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F085FDB-A27F-4F20-87D6-A4AA6594DA8B}"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370886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4015DC8-1107-49FC-BB76-74706B33074A}" type="datetimeFigureOut">
              <a:rPr lang="en-IN" smtClean="0"/>
              <a:t>24-04-2023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15431095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015DC8-1107-49FC-BB76-74706B33074A}" type="datetimeFigureOut">
              <a:rPr lang="en-IN" smtClean="0"/>
              <a:t>24-04-2023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1297471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015DC8-1107-49FC-BB76-74706B33074A}" type="datetimeFigureOut">
              <a:rPr lang="en-IN" smtClean="0"/>
              <a:t>24-04-2023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1083482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015DC8-1107-49FC-BB76-74706B33074A}" type="datetimeFigureOut">
              <a:rPr lang="en-IN" smtClean="0"/>
              <a:t>24-04-2023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4104181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015DC8-1107-49FC-BB76-74706B33074A}" type="datetimeFigureOut">
              <a:rPr lang="en-IN" smtClean="0"/>
              <a:t>24-04-2023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4290145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015DC8-1107-49FC-BB76-74706B33074A}" type="datetimeFigureOut">
              <a:rPr lang="en-IN" smtClean="0"/>
              <a:t>24-04-2023</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3210030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015DC8-1107-49FC-BB76-74706B33074A}" type="datetimeFigureOut">
              <a:rPr lang="en-IN" smtClean="0"/>
              <a:t>24-04-2023</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1096417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015DC8-1107-49FC-BB76-74706B33074A}" type="datetimeFigureOut">
              <a:rPr lang="en-IN" smtClean="0"/>
              <a:t>24-04-2023</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387183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015DC8-1107-49FC-BB76-74706B33074A}" type="datetimeFigureOut">
              <a:rPr lang="en-IN" smtClean="0"/>
              <a:t>24-04-2023</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2581407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015DC8-1107-49FC-BB76-74706B33074A}" type="datetimeFigureOut">
              <a:rPr lang="en-IN" smtClean="0"/>
              <a:t>24-04-2023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220599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015DC8-1107-49FC-BB76-74706B33074A}" type="datetimeFigureOut">
              <a:rPr lang="en-IN" smtClean="0"/>
              <a:t>24-04-2023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F085FDB-A27F-4F20-87D6-A4AA6594DA8B}" type="slidenum">
              <a:rPr lang="en-IN" smtClean="0"/>
              <a:t>‹#›</a:t>
            </a:fld>
            <a:endParaRPr lang="en-IN"/>
          </a:p>
        </p:txBody>
      </p:sp>
    </p:spTree>
    <p:extLst>
      <p:ext uri="{BB962C8B-B14F-4D97-AF65-F5344CB8AC3E}">
        <p14:creationId xmlns:p14="http://schemas.microsoft.com/office/powerpoint/2010/main" val="1510980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4015DC8-1107-49FC-BB76-74706B33074A}" type="datetimeFigureOut">
              <a:rPr lang="en-IN" smtClean="0"/>
              <a:t>24-04-2023</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0F085FDB-A27F-4F20-87D6-A4AA6594DA8B}" type="slidenum">
              <a:rPr lang="en-IN" smtClean="0"/>
              <a:t>‹#›</a:t>
            </a:fld>
            <a:endParaRPr lang="en-IN"/>
          </a:p>
        </p:txBody>
      </p:sp>
    </p:spTree>
    <p:extLst>
      <p:ext uri="{BB962C8B-B14F-4D97-AF65-F5344CB8AC3E}">
        <p14:creationId xmlns:p14="http://schemas.microsoft.com/office/powerpoint/2010/main" val="2514110772"/>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 id="2147483888" r:id="rId12"/>
    <p:sldLayoutId id="2147483889" r:id="rId13"/>
    <p:sldLayoutId id="2147483890" r:id="rId14"/>
    <p:sldLayoutId id="2147483891" r:id="rId15"/>
    <p:sldLayoutId id="2147483892"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github.com/Manasreddy506/LicencePlateAnalysis"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38F59-9F3A-5689-9E23-7C0C4719AC65}"/>
              </a:ext>
            </a:extLst>
          </p:cNvPr>
          <p:cNvSpPr>
            <a:spLocks noGrp="1"/>
          </p:cNvSpPr>
          <p:nvPr>
            <p:ph type="ctrTitle"/>
          </p:nvPr>
        </p:nvSpPr>
        <p:spPr>
          <a:xfrm>
            <a:off x="1600199" y="1631342"/>
            <a:ext cx="10446907" cy="3595315"/>
          </a:xfrm>
        </p:spPr>
        <p:txBody>
          <a:bodyPr>
            <a:noAutofit/>
          </a:bodyPr>
          <a:lstStyle/>
          <a:p>
            <a:pPr>
              <a:lnSpc>
                <a:spcPct val="150000"/>
              </a:lnSpc>
            </a:pPr>
            <a:r>
              <a:rPr lang="en-US" sz="2300" b="1" dirty="0">
                <a:latin typeface="Times New Roman" panose="02020603050405020304" pitchFamily="18" charset="0"/>
                <a:cs typeface="Times New Roman" panose="02020603050405020304" pitchFamily="18" charset="0"/>
              </a:rPr>
              <a:t>DEPARTMENT OF COMPUTER SCIENCE AND ENGINEERING</a:t>
            </a:r>
            <a:br>
              <a:rPr lang="en-US" sz="2300" b="1" dirty="0">
                <a:latin typeface="Times New Roman" panose="02020603050405020304" pitchFamily="18" charset="0"/>
                <a:cs typeface="Times New Roman" panose="02020603050405020304" pitchFamily="18" charset="0"/>
              </a:rPr>
            </a:br>
            <a:r>
              <a:rPr lang="en-US" sz="2300" b="1" dirty="0">
                <a:latin typeface="Times New Roman" panose="02020603050405020304" pitchFamily="18" charset="0"/>
                <a:cs typeface="Times New Roman" panose="02020603050405020304" pitchFamily="18" charset="0"/>
              </a:rPr>
              <a:t>CMR TECHNICAL CAMPUS</a:t>
            </a:r>
            <a:br>
              <a:rPr lang="en-US" sz="2300" b="1" dirty="0">
                <a:latin typeface="Times New Roman" panose="02020603050405020304" pitchFamily="18" charset="0"/>
                <a:cs typeface="Times New Roman" panose="02020603050405020304" pitchFamily="18" charset="0"/>
              </a:rPr>
            </a:br>
            <a:r>
              <a:rPr lang="en-US" sz="2200" b="1" dirty="0">
                <a:latin typeface="Times New Roman" panose="02020603050405020304" pitchFamily="18" charset="0"/>
                <a:cs typeface="Times New Roman" panose="02020603050405020304" pitchFamily="18" charset="0"/>
              </a:rPr>
              <a:t>2019-2023</a:t>
            </a:r>
            <a:br>
              <a:rPr lang="en-US" sz="2300" b="1" dirty="0">
                <a:latin typeface="Times New Roman" panose="02020603050405020304" pitchFamily="18" charset="0"/>
                <a:cs typeface="Times New Roman" panose="02020603050405020304" pitchFamily="18" charset="0"/>
              </a:rPr>
            </a:br>
            <a:r>
              <a:rPr lang="en-US" sz="2300" b="1" dirty="0">
                <a:latin typeface="Times New Roman" panose="02020603050405020304" pitchFamily="18" charset="0"/>
                <a:cs typeface="Times New Roman" panose="02020603050405020304" pitchFamily="18" charset="0"/>
              </a:rPr>
              <a:t>A MAJOR PROJECT ON</a:t>
            </a:r>
            <a:br>
              <a:rPr lang="en-US" sz="2300" b="1" dirty="0">
                <a:latin typeface="Times New Roman" panose="02020603050405020304" pitchFamily="18" charset="0"/>
                <a:cs typeface="Times New Roman" panose="02020603050405020304" pitchFamily="18" charset="0"/>
              </a:rPr>
            </a:br>
            <a:r>
              <a:rPr lang="en-US" sz="2300" b="1" dirty="0">
                <a:effectLst/>
                <a:latin typeface="Times New Roman" panose="02020603050405020304" pitchFamily="18" charset="0"/>
                <a:ea typeface="Times New Roman" panose="02020603050405020304" pitchFamily="18" charset="0"/>
              </a:rPr>
              <a:t>License Plate Image Analysis Empowered by Generative Adversarial Neural Networks (GANs) </a:t>
            </a:r>
            <a:br>
              <a:rPr lang="en-IN" sz="2300" dirty="0">
                <a:effectLst/>
                <a:latin typeface="Times New Roman" panose="02020603050405020304" pitchFamily="18" charset="0"/>
                <a:ea typeface="Times New Roman" panose="02020603050405020304" pitchFamily="18" charset="0"/>
              </a:rPr>
            </a:br>
            <a:endParaRPr lang="en-IN" sz="23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3BCD4DE-444E-FFCA-072B-B7439A1582C0}"/>
              </a:ext>
            </a:extLst>
          </p:cNvPr>
          <p:cNvSpPr>
            <a:spLocks noGrp="1"/>
          </p:cNvSpPr>
          <p:nvPr>
            <p:ph type="subTitle" idx="1"/>
          </p:nvPr>
        </p:nvSpPr>
        <p:spPr>
          <a:xfrm>
            <a:off x="2188434" y="4845849"/>
            <a:ext cx="8724112" cy="1855694"/>
          </a:xfrm>
        </p:spPr>
        <p:txBody>
          <a:bodyPr>
            <a:normAutofit fontScale="62500" lnSpcReduction="20000"/>
          </a:bodyPr>
          <a:lstStyle/>
          <a:p>
            <a:pPr algn="r">
              <a:lnSpc>
                <a:spcPct val="150000"/>
              </a:lnSpc>
            </a:pPr>
            <a:r>
              <a:rPr lang="en-IN" sz="1800" b="1" dirty="0">
                <a:solidFill>
                  <a:schemeClr val="tx1"/>
                </a:solidFill>
                <a:latin typeface="Times New Roman" panose="02020603050405020304" pitchFamily="18" charset="0"/>
                <a:cs typeface="Times New Roman" panose="02020603050405020304" pitchFamily="18" charset="0"/>
              </a:rPr>
              <a:t>                                                                                                                                        BY–</a:t>
            </a:r>
          </a:p>
          <a:p>
            <a:pPr algn="r">
              <a:lnSpc>
                <a:spcPct val="150000"/>
              </a:lnSpc>
            </a:pPr>
            <a:r>
              <a:rPr lang="en-IN" sz="2300" b="1" dirty="0">
                <a:solidFill>
                  <a:schemeClr val="tx1"/>
                </a:solidFill>
                <a:latin typeface="Times New Roman" panose="02020603050405020304" pitchFamily="18" charset="0"/>
                <a:cs typeface="Times New Roman" panose="02020603050405020304" pitchFamily="18" charset="0"/>
              </a:rPr>
              <a:t>                                                                                  </a:t>
            </a:r>
            <a:r>
              <a:rPr lang="pt-BR" sz="2300" b="1" dirty="0">
                <a:solidFill>
                  <a:schemeClr val="tx1"/>
                </a:solidFill>
                <a:latin typeface="Times New Roman" panose="02020603050405020304" pitchFamily="18" charset="0"/>
                <a:cs typeface="Times New Roman" panose="02020603050405020304" pitchFamily="18" charset="0"/>
              </a:rPr>
              <a:t>M. MANAS REDDY (187R1A05L1)</a:t>
            </a:r>
          </a:p>
          <a:p>
            <a:pPr algn="r">
              <a:lnSpc>
                <a:spcPct val="150000"/>
              </a:lnSpc>
            </a:pPr>
            <a:r>
              <a:rPr lang="pt-BR" sz="2300" b="1" dirty="0">
                <a:solidFill>
                  <a:schemeClr val="tx1"/>
                </a:solidFill>
                <a:latin typeface="Times New Roman" panose="02020603050405020304" pitchFamily="18" charset="0"/>
                <a:cs typeface="Times New Roman" panose="02020603050405020304" pitchFamily="18" charset="0"/>
              </a:rPr>
              <a:t>                                                                                                                     K. SHASHIDER (187R1A05P1) </a:t>
            </a:r>
          </a:p>
          <a:p>
            <a:pPr algn="r">
              <a:lnSpc>
                <a:spcPct val="150000"/>
              </a:lnSpc>
            </a:pPr>
            <a:r>
              <a:rPr lang="pt-BR" sz="2300" b="1" dirty="0">
                <a:solidFill>
                  <a:schemeClr val="tx1"/>
                </a:solidFill>
                <a:latin typeface="Times New Roman" panose="02020603050405020304" pitchFamily="18" charset="0"/>
                <a:cs typeface="Times New Roman" panose="02020603050405020304" pitchFamily="18" charset="0"/>
              </a:rPr>
              <a:t>                                                                                                                                     </a:t>
            </a:r>
            <a:r>
              <a:rPr lang="en-IN" sz="2300" b="1" dirty="0">
                <a:solidFill>
                  <a:schemeClr val="tx1"/>
                </a:solidFill>
                <a:latin typeface="Times New Roman" panose="02020603050405020304" pitchFamily="18" charset="0"/>
                <a:cs typeface="Times New Roman" panose="02020603050405020304" pitchFamily="18" charset="0"/>
              </a:rPr>
              <a:t>                                                                                                                  </a:t>
            </a:r>
          </a:p>
          <a:p>
            <a:pPr algn="r"/>
            <a:endParaRPr lang="en-IN" sz="2000" dirty="0">
              <a:solidFill>
                <a:schemeClr val="tx1"/>
              </a:solidFill>
              <a:latin typeface="Times New Roman" panose="02020603050405020304" pitchFamily="18" charset="0"/>
              <a:cs typeface="Times New Roman" panose="02020603050405020304" pitchFamily="18" charset="0"/>
            </a:endParaRPr>
          </a:p>
          <a:p>
            <a:pPr algn="r"/>
            <a:endParaRPr lang="en-IN" sz="2000" dirty="0">
              <a:solidFill>
                <a:schemeClr val="tx1"/>
              </a:solidFill>
              <a:latin typeface="Times New Roman" panose="02020603050405020304" pitchFamily="18" charset="0"/>
              <a:cs typeface="Times New Roman" panose="02020603050405020304" pitchFamily="18" charset="0"/>
            </a:endParaRPr>
          </a:p>
          <a:p>
            <a:pPr algn="r"/>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1956503" y="4845849"/>
            <a:ext cx="2324674" cy="1338828"/>
          </a:xfrm>
          <a:prstGeom prst="rect">
            <a:avLst/>
          </a:prstGeom>
          <a:noFill/>
        </p:spPr>
        <p:txBody>
          <a:bodyPr wrap="none" rtlCol="0">
            <a:spAutoFit/>
          </a:bodyPr>
          <a:lstStyle/>
          <a:p>
            <a:pPr>
              <a:lnSpc>
                <a:spcPct val="150000"/>
              </a:lnSpc>
            </a:pPr>
            <a:r>
              <a:rPr lang="en-US" dirty="0">
                <a:latin typeface="Times New Roman" panose="02020603050405020304" pitchFamily="18" charset="0"/>
                <a:cs typeface="Times New Roman" panose="02020603050405020304" pitchFamily="18" charset="0"/>
              </a:rPr>
              <a:t>Under the Guidance of</a:t>
            </a:r>
          </a:p>
          <a:p>
            <a:pPr>
              <a:lnSpc>
                <a:spcPct val="150000"/>
              </a:lnSpc>
            </a:pPr>
            <a:r>
              <a:rPr lang="en-US" b="1"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A. UDAY KIRAN</a:t>
            </a:r>
            <a:endParaRPr lang="en-US" b="1" dirty="0">
              <a:latin typeface="Times New Roman" panose="02020603050405020304" pitchFamily="18" charset="0"/>
              <a:cs typeface="Times New Roman" panose="02020603050405020304" pitchFamily="18" charset="0"/>
            </a:endParaRPr>
          </a:p>
          <a:p>
            <a:pPr>
              <a:lnSpc>
                <a:spcPct val="150000"/>
              </a:lnSpc>
            </a:pPr>
            <a:r>
              <a:rPr lang="en-US" dirty="0">
                <a:latin typeface="Times New Roman" panose="02020603050405020304" pitchFamily="18" charset="0"/>
                <a:cs typeface="Times New Roman" panose="02020603050405020304" pitchFamily="18" charset="0"/>
              </a:rPr>
              <a:t>(Assistant Professor)</a:t>
            </a:r>
          </a:p>
        </p:txBody>
      </p:sp>
      <p:pic>
        <p:nvPicPr>
          <p:cNvPr id="4" name="image1.png">
            <a:extLst>
              <a:ext uri="{FF2B5EF4-FFF2-40B4-BE49-F238E27FC236}">
                <a16:creationId xmlns:a16="http://schemas.microsoft.com/office/drawing/2014/main" id="{F5DB169D-5876-D54E-BA75-C7198A3866B2}"/>
              </a:ext>
            </a:extLst>
          </p:cNvPr>
          <p:cNvPicPr>
            <a:picLocks noChangeAspect="1"/>
          </p:cNvPicPr>
          <p:nvPr/>
        </p:nvPicPr>
        <p:blipFill>
          <a:blip r:embed="rId2"/>
          <a:srcRect/>
          <a:stretch>
            <a:fillRect/>
          </a:stretch>
        </p:blipFill>
        <p:spPr>
          <a:xfrm>
            <a:off x="0" y="0"/>
            <a:ext cx="12191996" cy="1600200"/>
          </a:xfrm>
          <a:prstGeom prst="rect">
            <a:avLst/>
          </a:prstGeom>
          <a:noFill/>
          <a:ln cap="flat">
            <a:noFill/>
          </a:ln>
        </p:spPr>
      </p:pic>
    </p:spTree>
    <p:extLst>
      <p:ext uri="{BB962C8B-B14F-4D97-AF65-F5344CB8AC3E}">
        <p14:creationId xmlns:p14="http://schemas.microsoft.com/office/powerpoint/2010/main" val="4060314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D1EA7-E701-1D65-C00A-A641A907C68A}"/>
              </a:ext>
            </a:extLst>
          </p:cNvPr>
          <p:cNvSpPr>
            <a:spLocks noGrp="1"/>
          </p:cNvSpPr>
          <p:nvPr>
            <p:ph type="title"/>
          </p:nvPr>
        </p:nvSpPr>
        <p:spPr>
          <a:xfrm>
            <a:off x="1586753" y="624110"/>
            <a:ext cx="9917859" cy="1280890"/>
          </a:xfrm>
        </p:spPr>
        <p:txBody>
          <a:bodyPr>
            <a:normAutofit/>
          </a:bodyPr>
          <a:lstStyle/>
          <a:p>
            <a:r>
              <a:rPr lang="en-IN" sz="3200" b="1" dirty="0">
                <a:latin typeface="Times New Roman" panose="02020603050405020304" pitchFamily="18" charset="0"/>
                <a:cs typeface="Times New Roman" panose="02020603050405020304" pitchFamily="18" charset="0"/>
              </a:rPr>
              <a:t>ARCHITECTURE</a:t>
            </a:r>
          </a:p>
        </p:txBody>
      </p:sp>
      <p:pic>
        <p:nvPicPr>
          <p:cNvPr id="3" name="Picture 2" descr="fc">
            <a:extLst>
              <a:ext uri="{FF2B5EF4-FFF2-40B4-BE49-F238E27FC236}">
                <a16:creationId xmlns:a16="http://schemas.microsoft.com/office/drawing/2014/main" id="{E8001CDC-9F16-66CC-9877-80B8A2C520C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52800" y="1981200"/>
            <a:ext cx="5807242" cy="3826042"/>
          </a:xfrm>
          <a:prstGeom prst="rect">
            <a:avLst/>
          </a:prstGeom>
          <a:noFill/>
          <a:ln>
            <a:noFill/>
          </a:ln>
        </p:spPr>
      </p:pic>
    </p:spTree>
    <p:extLst>
      <p:ext uri="{BB962C8B-B14F-4D97-AF65-F5344CB8AC3E}">
        <p14:creationId xmlns:p14="http://schemas.microsoft.com/office/powerpoint/2010/main" val="32328534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DA323-7CDD-4DD6-D408-50BE9DF12B07}"/>
              </a:ext>
            </a:extLst>
          </p:cNvPr>
          <p:cNvSpPr>
            <a:spLocks noGrp="1"/>
          </p:cNvSpPr>
          <p:nvPr>
            <p:ph type="title"/>
          </p:nvPr>
        </p:nvSpPr>
        <p:spPr>
          <a:xfrm>
            <a:off x="1613647" y="624110"/>
            <a:ext cx="9890965" cy="1280890"/>
          </a:xfrm>
        </p:spPr>
        <p:txBody>
          <a:bodyPr>
            <a:normAutofit/>
          </a:bodyPr>
          <a:lstStyle/>
          <a:p>
            <a:r>
              <a:rPr lang="en-IN" sz="3200" b="1" dirty="0">
                <a:latin typeface="Times New Roman" panose="02020603050405020304" pitchFamily="18" charset="0"/>
                <a:cs typeface="Times New Roman" panose="02020603050405020304" pitchFamily="18" charset="0"/>
              </a:rPr>
              <a:t>Use case Diagram</a:t>
            </a:r>
          </a:p>
        </p:txBody>
      </p:sp>
      <p:pic>
        <p:nvPicPr>
          <p:cNvPr id="6" name="Picture 5" descr="usecase">
            <a:extLst>
              <a:ext uri="{FF2B5EF4-FFF2-40B4-BE49-F238E27FC236}">
                <a16:creationId xmlns:a16="http://schemas.microsoft.com/office/drawing/2014/main" id="{8C32C580-FD12-A1BF-27B8-04CFDE2FE09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22358" y="1646286"/>
            <a:ext cx="7074567" cy="4587603"/>
          </a:xfrm>
          <a:prstGeom prst="rect">
            <a:avLst/>
          </a:prstGeom>
          <a:noFill/>
          <a:ln>
            <a:noFill/>
          </a:ln>
        </p:spPr>
      </p:pic>
    </p:spTree>
    <p:extLst>
      <p:ext uri="{BB962C8B-B14F-4D97-AF65-F5344CB8AC3E}">
        <p14:creationId xmlns:p14="http://schemas.microsoft.com/office/powerpoint/2010/main" val="36343430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850E0-9AAC-ADC4-FF2F-BC1446531E71}"/>
              </a:ext>
            </a:extLst>
          </p:cNvPr>
          <p:cNvSpPr>
            <a:spLocks noGrp="1"/>
          </p:cNvSpPr>
          <p:nvPr>
            <p:ph type="title"/>
          </p:nvPr>
        </p:nvSpPr>
        <p:spPr>
          <a:xfrm>
            <a:off x="1739153" y="624110"/>
            <a:ext cx="9765459" cy="1280890"/>
          </a:xfrm>
        </p:spPr>
        <p:txBody>
          <a:bodyPr>
            <a:normAutofit/>
          </a:bodyPr>
          <a:lstStyle/>
          <a:p>
            <a:r>
              <a:rPr lang="en-IN" sz="3200" b="1" dirty="0">
                <a:latin typeface="Times New Roman" panose="02020603050405020304" pitchFamily="18" charset="0"/>
                <a:cs typeface="Times New Roman" panose="02020603050405020304" pitchFamily="18" charset="0"/>
              </a:rPr>
              <a:t>Sequence Diagram</a:t>
            </a:r>
          </a:p>
        </p:txBody>
      </p:sp>
      <p:pic>
        <p:nvPicPr>
          <p:cNvPr id="6" name="Picture 5" descr="Class">
            <a:extLst>
              <a:ext uri="{FF2B5EF4-FFF2-40B4-BE49-F238E27FC236}">
                <a16:creationId xmlns:a16="http://schemas.microsoft.com/office/drawing/2014/main" id="{10100C1D-CCDF-2E10-F8A6-726820846C4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29853" y="1556085"/>
            <a:ext cx="8645593" cy="4507832"/>
          </a:xfrm>
          <a:prstGeom prst="rect">
            <a:avLst/>
          </a:prstGeom>
          <a:noFill/>
          <a:ln>
            <a:noFill/>
          </a:ln>
        </p:spPr>
      </p:pic>
    </p:spTree>
    <p:extLst>
      <p:ext uri="{BB962C8B-B14F-4D97-AF65-F5344CB8AC3E}">
        <p14:creationId xmlns:p14="http://schemas.microsoft.com/office/powerpoint/2010/main" val="2189236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3D2BD-1866-2CC0-AD66-3A3039264F3B}"/>
              </a:ext>
            </a:extLst>
          </p:cNvPr>
          <p:cNvSpPr>
            <a:spLocks noGrp="1"/>
          </p:cNvSpPr>
          <p:nvPr>
            <p:ph type="title"/>
          </p:nvPr>
        </p:nvSpPr>
        <p:spPr>
          <a:xfrm>
            <a:off x="1685365" y="624110"/>
            <a:ext cx="9819247" cy="1280890"/>
          </a:xfrm>
        </p:spPr>
        <p:txBody>
          <a:bodyPr>
            <a:normAutofit/>
          </a:bodyPr>
          <a:lstStyle/>
          <a:p>
            <a:r>
              <a:rPr lang="en-IN" sz="3200" b="1" dirty="0">
                <a:latin typeface="Times New Roman" panose="02020603050405020304" pitchFamily="18" charset="0"/>
                <a:cs typeface="Times New Roman" panose="02020603050405020304" pitchFamily="18" charset="0"/>
              </a:rPr>
              <a:t>Class Diagram</a:t>
            </a:r>
          </a:p>
        </p:txBody>
      </p:sp>
      <p:pic>
        <p:nvPicPr>
          <p:cNvPr id="6" name="Picture 5" descr="s">
            <a:extLst>
              <a:ext uri="{FF2B5EF4-FFF2-40B4-BE49-F238E27FC236}">
                <a16:creationId xmlns:a16="http://schemas.microsoft.com/office/drawing/2014/main" id="{E033821F-B559-206B-F2A3-1F85D50DBC8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36167" y="995140"/>
            <a:ext cx="6561222" cy="5392420"/>
          </a:xfrm>
          <a:prstGeom prst="rect">
            <a:avLst/>
          </a:prstGeom>
          <a:noFill/>
          <a:ln>
            <a:noFill/>
          </a:ln>
        </p:spPr>
      </p:pic>
    </p:spTree>
    <p:extLst>
      <p:ext uri="{BB962C8B-B14F-4D97-AF65-F5344CB8AC3E}">
        <p14:creationId xmlns:p14="http://schemas.microsoft.com/office/powerpoint/2010/main" val="16613757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741AD-FECA-9D8E-E875-0E8D5C4941B3}"/>
              </a:ext>
            </a:extLst>
          </p:cNvPr>
          <p:cNvSpPr>
            <a:spLocks noGrp="1"/>
          </p:cNvSpPr>
          <p:nvPr>
            <p:ph type="title"/>
          </p:nvPr>
        </p:nvSpPr>
        <p:spPr>
          <a:xfrm>
            <a:off x="1622613" y="624110"/>
            <a:ext cx="9882000" cy="1280890"/>
          </a:xfrm>
        </p:spPr>
        <p:txBody>
          <a:bodyPr>
            <a:normAutofit/>
          </a:bodyPr>
          <a:lstStyle/>
          <a:p>
            <a:r>
              <a:rPr lang="en-IN" sz="3200" b="1" dirty="0">
                <a:latin typeface="Times New Roman" panose="02020603050405020304" pitchFamily="18" charset="0"/>
                <a:cs typeface="Times New Roman" panose="02020603050405020304" pitchFamily="18" charset="0"/>
              </a:rPr>
              <a:t>Activity Diagram</a:t>
            </a:r>
          </a:p>
        </p:txBody>
      </p:sp>
      <p:pic>
        <p:nvPicPr>
          <p:cNvPr id="6" name="Picture 5" descr="Activity">
            <a:extLst>
              <a:ext uri="{FF2B5EF4-FFF2-40B4-BE49-F238E27FC236}">
                <a16:creationId xmlns:a16="http://schemas.microsoft.com/office/drawing/2014/main" id="{2A554A0A-1FAA-EC62-E5EC-2F6063BB923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85090" y="1359196"/>
            <a:ext cx="8308427" cy="4874694"/>
          </a:xfrm>
          <a:prstGeom prst="rect">
            <a:avLst/>
          </a:prstGeom>
          <a:noFill/>
          <a:ln>
            <a:noFill/>
          </a:ln>
        </p:spPr>
      </p:pic>
    </p:spTree>
    <p:extLst>
      <p:ext uri="{BB962C8B-B14F-4D97-AF65-F5344CB8AC3E}">
        <p14:creationId xmlns:p14="http://schemas.microsoft.com/office/powerpoint/2010/main" val="419524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DF9EE-1346-634C-DA75-F268772777D8}"/>
              </a:ext>
            </a:extLst>
          </p:cNvPr>
          <p:cNvSpPr>
            <a:spLocks noGrp="1"/>
          </p:cNvSpPr>
          <p:nvPr>
            <p:ph type="title"/>
          </p:nvPr>
        </p:nvSpPr>
        <p:spPr>
          <a:xfrm>
            <a:off x="1640156" y="624110"/>
            <a:ext cx="8911687" cy="1280890"/>
          </a:xfrm>
        </p:spPr>
        <p:txBody>
          <a:bodyPr/>
          <a:lstStyle/>
          <a:p>
            <a:r>
              <a:rPr lang="en-US" b="1" dirty="0">
                <a:latin typeface="Times New Roman" panose="02020603050405020304" pitchFamily="18" charset="0"/>
                <a:cs typeface="Times New Roman" panose="02020603050405020304" pitchFamily="18" charset="0"/>
              </a:rPr>
              <a:t>SAMPLE CODE</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4BBBCEF-1892-3B6D-A26E-ACD38ACD9C7B}"/>
              </a:ext>
            </a:extLst>
          </p:cNvPr>
          <p:cNvSpPr>
            <a:spLocks noGrp="1"/>
          </p:cNvSpPr>
          <p:nvPr>
            <p:ph idx="1"/>
          </p:nvPr>
        </p:nvSpPr>
        <p:spPr>
          <a:xfrm>
            <a:off x="1640156" y="1492158"/>
            <a:ext cx="8915400" cy="4969602"/>
          </a:xfrm>
        </p:spPr>
        <p:txBody>
          <a:bodyPr>
            <a:normAutofit/>
          </a:bodyPr>
          <a:lstStyle/>
          <a:p>
            <a:pPr marL="0" indent="0">
              <a:buNone/>
            </a:pPr>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os</a:t>
            </a:r>
            <a:r>
              <a:rPr lang="en-IN" dirty="0">
                <a:latin typeface="Times New Roman" panose="02020603050405020304" pitchFamily="18" charset="0"/>
                <a:cs typeface="Times New Roman" panose="02020603050405020304" pitchFamily="18" charset="0"/>
              </a:rPr>
              <a:t> </a:t>
            </a:r>
          </a:p>
          <a:p>
            <a:pPr marL="0" indent="0">
              <a:buNone/>
            </a:pPr>
            <a:r>
              <a:rPr lang="en-IN" dirty="0">
                <a:latin typeface="Times New Roman" panose="02020603050405020304" pitchFamily="18" charset="0"/>
                <a:cs typeface="Times New Roman" panose="02020603050405020304" pitchFamily="18" charset="0"/>
              </a:rPr>
              <a:t>from flask import Flask, </a:t>
            </a:r>
            <a:r>
              <a:rPr lang="en-IN" dirty="0" err="1">
                <a:latin typeface="Times New Roman" panose="02020603050405020304" pitchFamily="18" charset="0"/>
                <a:cs typeface="Times New Roman" panose="02020603050405020304" pitchFamily="18" charset="0"/>
              </a:rPr>
              <a:t>render_template</a:t>
            </a:r>
            <a:r>
              <a:rPr lang="en-IN" dirty="0">
                <a:latin typeface="Times New Roman" panose="02020603050405020304" pitchFamily="18" charset="0"/>
                <a:cs typeface="Times New Roman" panose="02020603050405020304" pitchFamily="18" charset="0"/>
              </a:rPr>
              <a:t>, request, </a:t>
            </a:r>
            <a:r>
              <a:rPr lang="en-IN" dirty="0" err="1">
                <a:latin typeface="Times New Roman" panose="02020603050405020304" pitchFamily="18" charset="0"/>
                <a:cs typeface="Times New Roman" panose="02020603050405020304" pitchFamily="18" charset="0"/>
              </a:rPr>
              <a:t>send_file</a:t>
            </a:r>
            <a:r>
              <a:rPr lang="en-IN" dirty="0">
                <a:latin typeface="Times New Roman" panose="02020603050405020304" pitchFamily="18" charset="0"/>
                <a:cs typeface="Times New Roman" panose="02020603050405020304" pitchFamily="18" charset="0"/>
              </a:rPr>
              <a:t> </a:t>
            </a:r>
          </a:p>
          <a:p>
            <a:pPr marL="0" indent="0">
              <a:buNone/>
            </a:pPr>
            <a:r>
              <a:rPr lang="en-IN" dirty="0">
                <a:latin typeface="Times New Roman" panose="02020603050405020304" pitchFamily="18" charset="0"/>
                <a:cs typeface="Times New Roman" panose="02020603050405020304" pitchFamily="18" charset="0"/>
              </a:rPr>
              <a:t>import io </a:t>
            </a:r>
          </a:p>
          <a:p>
            <a:pPr marL="0" indent="0">
              <a:buNone/>
            </a:pPr>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os</a:t>
            </a:r>
            <a:r>
              <a:rPr lang="en-IN" dirty="0">
                <a:latin typeface="Times New Roman" panose="02020603050405020304" pitchFamily="18" charset="0"/>
                <a:cs typeface="Times New Roman" panose="02020603050405020304" pitchFamily="18" charset="0"/>
              </a:rPr>
              <a:t> </a:t>
            </a:r>
          </a:p>
          <a:p>
            <a:pPr marL="0" indent="0">
              <a:buNone/>
            </a:pPr>
            <a:r>
              <a:rPr lang="en-IN" dirty="0">
                <a:latin typeface="Times New Roman" panose="02020603050405020304" pitchFamily="18" charset="0"/>
                <a:cs typeface="Times New Roman" panose="02020603050405020304" pitchFamily="18" charset="0"/>
              </a:rPr>
              <a:t>from PIL import Image</a:t>
            </a:r>
          </a:p>
          <a:p>
            <a:pPr marL="0" indent="0">
              <a:buNone/>
            </a:pPr>
            <a:r>
              <a:rPr lang="en-IN" dirty="0">
                <a:latin typeface="Times New Roman" panose="02020603050405020304" pitchFamily="18" charset="0"/>
                <a:cs typeface="Times New Roman" panose="02020603050405020304" pitchFamily="18" charset="0"/>
              </a:rPr>
              <a:t>import cv2</a:t>
            </a:r>
          </a:p>
          <a:p>
            <a:pPr marL="0" indent="0">
              <a:buNone/>
            </a:pPr>
            <a:r>
              <a:rPr lang="en-IN" dirty="0">
                <a:latin typeface="Times New Roman" panose="02020603050405020304" pitchFamily="18" charset="0"/>
                <a:cs typeface="Times New Roman" panose="02020603050405020304" pitchFamily="18" charset="0"/>
              </a:rPr>
              <a:t>import </a:t>
            </a:r>
            <a:r>
              <a:rPr lang="en-IN" dirty="0" err="1">
                <a:latin typeface="Times New Roman" panose="02020603050405020304" pitchFamily="18" charset="0"/>
                <a:cs typeface="Times New Roman" panose="02020603050405020304" pitchFamily="18" charset="0"/>
              </a:rPr>
              <a:t>numpy</a:t>
            </a:r>
            <a:r>
              <a:rPr lang="en-IN" dirty="0">
                <a:latin typeface="Times New Roman" panose="02020603050405020304" pitchFamily="18" charset="0"/>
                <a:cs typeface="Times New Roman" panose="02020603050405020304" pitchFamily="18" charset="0"/>
              </a:rPr>
              <a:t> as np </a:t>
            </a:r>
          </a:p>
          <a:p>
            <a:pPr marL="0" indent="0">
              <a:buNone/>
            </a:pPr>
            <a:r>
              <a:rPr lang="en-US" dirty="0">
                <a:latin typeface="Times New Roman" panose="02020603050405020304" pitchFamily="18" charset="0"/>
                <a:cs typeface="Times New Roman" panose="02020603050405020304" pitchFamily="18" charset="0"/>
              </a:rPr>
              <a:t>from </a:t>
            </a:r>
            <a:r>
              <a:rPr lang="en-US" dirty="0" err="1">
                <a:latin typeface="Times New Roman" panose="02020603050405020304" pitchFamily="18" charset="0"/>
                <a:cs typeface="Times New Roman" panose="02020603050405020304" pitchFamily="18" charset="0"/>
              </a:rPr>
              <a:t>torchvision.models</a:t>
            </a:r>
            <a:r>
              <a:rPr lang="en-US" dirty="0">
                <a:latin typeface="Times New Roman" panose="02020603050405020304" pitchFamily="18" charset="0"/>
                <a:cs typeface="Times New Roman" panose="02020603050405020304" pitchFamily="18" charset="0"/>
              </a:rPr>
              <a:t> import detection</a:t>
            </a:r>
            <a:endParaRPr lang="en-IN"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import torch</a:t>
            </a:r>
          </a:p>
          <a:p>
            <a:pPr marL="0" indent="0">
              <a:buNone/>
            </a:pPr>
            <a:r>
              <a:rPr lang="en-IN" dirty="0">
                <a:latin typeface="Times New Roman" panose="02020603050405020304" pitchFamily="18" charset="0"/>
                <a:cs typeface="Times New Roman" panose="02020603050405020304" pitchFamily="18" charset="0"/>
              </a:rPr>
              <a:t>from </a:t>
            </a:r>
            <a:r>
              <a:rPr lang="en-IN" dirty="0" err="1">
                <a:latin typeface="Times New Roman" panose="02020603050405020304" pitchFamily="18" charset="0"/>
                <a:cs typeface="Times New Roman" panose="02020603050405020304" pitchFamily="18" charset="0"/>
              </a:rPr>
              <a:t>torchvision</a:t>
            </a:r>
            <a:r>
              <a:rPr lang="en-IN" dirty="0">
                <a:latin typeface="Times New Roman" panose="02020603050405020304" pitchFamily="18" charset="0"/>
                <a:cs typeface="Times New Roman" panose="02020603050405020304" pitchFamily="18" charset="0"/>
              </a:rPr>
              <a:t> import models</a:t>
            </a:r>
          </a:p>
          <a:p>
            <a:pPr marL="0" indent="0">
              <a:buNone/>
            </a:pPr>
            <a:r>
              <a:rPr lang="en-IN" dirty="0">
                <a:latin typeface="Times New Roman" panose="02020603050405020304" pitchFamily="18" charset="0"/>
                <a:cs typeface="Times New Roman" panose="02020603050405020304" pitchFamily="18" charset="0"/>
              </a:rPr>
              <a:t>from flask import Flask, </a:t>
            </a:r>
            <a:r>
              <a:rPr lang="en-IN" dirty="0" err="1">
                <a:latin typeface="Times New Roman" panose="02020603050405020304" pitchFamily="18" charset="0"/>
                <a:cs typeface="Times New Roman" panose="02020603050405020304" pitchFamily="18" charset="0"/>
              </a:rPr>
              <a:t>render_template</a:t>
            </a:r>
            <a:r>
              <a:rPr lang="en-IN" dirty="0">
                <a:latin typeface="Times New Roman" panose="02020603050405020304" pitchFamily="18" charset="0"/>
                <a:cs typeface="Times New Roman" panose="02020603050405020304" pitchFamily="18" charset="0"/>
              </a:rPr>
              <a:t>, request, redirect, Response</a:t>
            </a:r>
          </a:p>
          <a:p>
            <a:pPr marL="0" indent="0">
              <a:buNone/>
            </a:pPr>
            <a:r>
              <a:rPr lang="en-IN" dirty="0">
                <a:latin typeface="Times New Roman" panose="02020603050405020304" pitchFamily="18" charset="0"/>
                <a:cs typeface="Times New Roman" panose="02020603050405020304" pitchFamily="18" charset="0"/>
              </a:rPr>
              <a:t>import sqlite3 </a:t>
            </a:r>
          </a:p>
          <a:p>
            <a:pPr marL="0" indent="0">
              <a:buNone/>
            </a:pPr>
            <a:endParaRPr lang="en-IN" dirty="0"/>
          </a:p>
        </p:txBody>
      </p:sp>
    </p:spTree>
    <p:extLst>
      <p:ext uri="{BB962C8B-B14F-4D97-AF65-F5344CB8AC3E}">
        <p14:creationId xmlns:p14="http://schemas.microsoft.com/office/powerpoint/2010/main" val="28696982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525FB4-A351-E0B2-280E-06CCDCB7996A}"/>
              </a:ext>
            </a:extLst>
          </p:cNvPr>
          <p:cNvSpPr>
            <a:spLocks noGrp="1"/>
          </p:cNvSpPr>
          <p:nvPr>
            <p:ph idx="1"/>
          </p:nvPr>
        </p:nvSpPr>
        <p:spPr>
          <a:xfrm>
            <a:off x="1638300" y="579120"/>
            <a:ext cx="8915400" cy="6024880"/>
          </a:xfrm>
        </p:spPr>
        <p:txBody>
          <a:bodyPr>
            <a:normAutofit fontScale="92500" lnSpcReduction="20000"/>
          </a:bodyPr>
          <a:lstStyle/>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from </a:t>
            </a:r>
            <a:r>
              <a:rPr lang="en-US" sz="1900" dirty="0" err="1">
                <a:effectLst/>
                <a:latin typeface="Times New Roman" panose="02020603050405020304" pitchFamily="18" charset="0"/>
                <a:ea typeface="Times New Roman" panose="02020603050405020304" pitchFamily="18" charset="0"/>
              </a:rPr>
              <a:t>dl_prediction.predictor</a:t>
            </a:r>
            <a:r>
              <a:rPr lang="en-US" sz="1900" dirty="0">
                <a:effectLst/>
                <a:latin typeface="Times New Roman" panose="02020603050405020304" pitchFamily="18" charset="0"/>
                <a:ea typeface="Times New Roman" panose="02020603050405020304" pitchFamily="18" charset="0"/>
              </a:rPr>
              <a:t> import Predictor</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from flask import Flask, request, </a:t>
            </a:r>
            <a:r>
              <a:rPr lang="en-US" sz="1900" dirty="0" err="1">
                <a:effectLst/>
                <a:latin typeface="Times New Roman" panose="02020603050405020304" pitchFamily="18" charset="0"/>
                <a:ea typeface="Times New Roman" panose="02020603050405020304" pitchFamily="18" charset="0"/>
              </a:rPr>
              <a:t>jsonify</a:t>
            </a:r>
            <a:r>
              <a:rPr lang="en-US" sz="1900" dirty="0">
                <a:effectLst/>
                <a:latin typeface="Times New Roman" panose="02020603050405020304" pitchFamily="18" charset="0"/>
                <a:ea typeface="Times New Roman" panose="02020603050405020304" pitchFamily="18" charset="0"/>
              </a:rPr>
              <a:t>, </a:t>
            </a:r>
            <a:r>
              <a:rPr lang="en-US" sz="1900" dirty="0" err="1">
                <a:effectLst/>
                <a:latin typeface="Times New Roman" panose="02020603050405020304" pitchFamily="18" charset="0"/>
                <a:ea typeface="Times New Roman" panose="02020603050405020304" pitchFamily="18" charset="0"/>
              </a:rPr>
              <a:t>render_template</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import </a:t>
            </a:r>
            <a:r>
              <a:rPr lang="en-US" sz="1900" dirty="0" err="1">
                <a:effectLst/>
                <a:latin typeface="Times New Roman" panose="02020603050405020304" pitchFamily="18" charset="0"/>
                <a:ea typeface="Times New Roman" panose="02020603050405020304" pitchFamily="18" charset="0"/>
              </a:rPr>
              <a:t>os</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from </a:t>
            </a:r>
            <a:r>
              <a:rPr lang="en-US" sz="1900" dirty="0" err="1">
                <a:effectLst/>
                <a:latin typeface="Times New Roman" panose="02020603050405020304" pitchFamily="18" charset="0"/>
                <a:ea typeface="Times New Roman" panose="02020603050405020304" pitchFamily="18" charset="0"/>
              </a:rPr>
              <a:t>flask_cors</a:t>
            </a:r>
            <a:r>
              <a:rPr lang="en-US" sz="1900" dirty="0">
                <a:effectLst/>
                <a:latin typeface="Times New Roman" panose="02020603050405020304" pitchFamily="18" charset="0"/>
                <a:ea typeface="Times New Roman" panose="02020603050405020304" pitchFamily="18" charset="0"/>
              </a:rPr>
              <a:t> import CORS, </a:t>
            </a:r>
            <a:r>
              <a:rPr lang="en-US" sz="1900" dirty="0" err="1">
                <a:effectLst/>
                <a:latin typeface="Times New Roman" panose="02020603050405020304" pitchFamily="18" charset="0"/>
                <a:ea typeface="Times New Roman" panose="02020603050405020304" pitchFamily="18" charset="0"/>
              </a:rPr>
              <a:t>cross_origin</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from </a:t>
            </a:r>
            <a:r>
              <a:rPr lang="en-US" sz="1900" dirty="0" err="1">
                <a:effectLst/>
                <a:latin typeface="Times New Roman" panose="02020603050405020304" pitchFamily="18" charset="0"/>
                <a:ea typeface="Times New Roman" panose="02020603050405020304" pitchFamily="18" charset="0"/>
              </a:rPr>
              <a:t>com_in_ineuron_ai_utils.utils</a:t>
            </a:r>
            <a:r>
              <a:rPr lang="en-US" sz="1900" dirty="0">
                <a:effectLst/>
                <a:latin typeface="Times New Roman" panose="02020603050405020304" pitchFamily="18" charset="0"/>
                <a:ea typeface="Times New Roman" panose="02020603050405020304" pitchFamily="18" charset="0"/>
              </a:rPr>
              <a:t> import </a:t>
            </a:r>
            <a:r>
              <a:rPr lang="en-US" sz="1900" dirty="0" err="1">
                <a:effectLst/>
                <a:latin typeface="Times New Roman" panose="02020603050405020304" pitchFamily="18" charset="0"/>
                <a:ea typeface="Times New Roman" panose="02020603050405020304" pitchFamily="18" charset="0"/>
              </a:rPr>
              <a:t>decodeImage</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from Detector import Detector</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from logger import </a:t>
            </a:r>
            <a:r>
              <a:rPr lang="en-US" sz="1900" dirty="0" err="1">
                <a:effectLst/>
                <a:latin typeface="Times New Roman" panose="02020603050405020304" pitchFamily="18" charset="0"/>
                <a:ea typeface="Times New Roman" panose="02020603050405020304" pitchFamily="18" charset="0"/>
              </a:rPr>
              <a:t>getLog</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app = Flask(__name__)</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err="1">
                <a:effectLst/>
                <a:latin typeface="Times New Roman" panose="02020603050405020304" pitchFamily="18" charset="0"/>
                <a:ea typeface="Times New Roman" panose="02020603050405020304" pitchFamily="18" charset="0"/>
              </a:rPr>
              <a:t>app.config</a:t>
            </a:r>
            <a:r>
              <a:rPr lang="en-US" sz="1900" dirty="0">
                <a:effectLst/>
                <a:latin typeface="Times New Roman" panose="02020603050405020304" pitchFamily="18" charset="0"/>
                <a:ea typeface="Times New Roman" panose="02020603050405020304" pitchFamily="18" charset="0"/>
              </a:rPr>
              <a:t>['SEND_FILE_MAX_AGE_DEFAULT'] = 0</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CORS(app)</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logger=</a:t>
            </a:r>
            <a:r>
              <a:rPr lang="en-US" sz="1900" dirty="0" err="1">
                <a:effectLst/>
                <a:latin typeface="Times New Roman" panose="02020603050405020304" pitchFamily="18" charset="0"/>
                <a:ea typeface="Times New Roman" panose="02020603050405020304" pitchFamily="18" charset="0"/>
              </a:rPr>
              <a:t>getLog</a:t>
            </a:r>
            <a:r>
              <a:rPr lang="en-US" sz="1900" dirty="0">
                <a:effectLst/>
                <a:latin typeface="Times New Roman" panose="02020603050405020304" pitchFamily="18" charset="0"/>
                <a:ea typeface="Times New Roman" panose="02020603050405020304" pitchFamily="18" charset="0"/>
              </a:rPr>
              <a:t>('clientApp.py')</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class </a:t>
            </a:r>
            <a:r>
              <a:rPr lang="en-US" sz="1900" dirty="0" err="1">
                <a:effectLst/>
                <a:latin typeface="Times New Roman" panose="02020603050405020304" pitchFamily="18" charset="0"/>
                <a:ea typeface="Times New Roman" panose="02020603050405020304" pitchFamily="18" charset="0"/>
              </a:rPr>
              <a:t>ClientApp</a:t>
            </a:r>
            <a:r>
              <a:rPr lang="en-US" sz="1900" dirty="0">
                <a:effectLst/>
                <a:latin typeface="Times New Roman" panose="02020603050405020304" pitchFamily="18" charset="0"/>
                <a:ea typeface="Times New Roman" panose="02020603050405020304" pitchFamily="18" charset="0"/>
              </a:rPr>
              <a:t>:</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    def __</a:t>
            </a:r>
            <a:r>
              <a:rPr lang="en-US" sz="1900" dirty="0" err="1">
                <a:effectLst/>
                <a:latin typeface="Times New Roman" panose="02020603050405020304" pitchFamily="18" charset="0"/>
                <a:ea typeface="Times New Roman" panose="02020603050405020304" pitchFamily="18" charset="0"/>
              </a:rPr>
              <a:t>init</a:t>
            </a:r>
            <a:r>
              <a:rPr lang="en-US" sz="1900" dirty="0">
                <a:effectLst/>
                <a:latin typeface="Times New Roman" panose="02020603050405020304" pitchFamily="18" charset="0"/>
                <a:ea typeface="Times New Roman" panose="02020603050405020304" pitchFamily="18" charset="0"/>
              </a:rPr>
              <a:t>__(self):</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        try:</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            </a:t>
            </a:r>
            <a:r>
              <a:rPr lang="en-US" sz="1900" dirty="0" err="1">
                <a:effectLst/>
                <a:latin typeface="Times New Roman" panose="02020603050405020304" pitchFamily="18" charset="0"/>
                <a:ea typeface="Times New Roman" panose="02020603050405020304" pitchFamily="18" charset="0"/>
              </a:rPr>
              <a:t>self.filename</a:t>
            </a:r>
            <a:r>
              <a:rPr lang="en-US" sz="1900" dirty="0">
                <a:effectLst/>
                <a:latin typeface="Times New Roman" panose="02020603050405020304" pitchFamily="18" charset="0"/>
                <a:ea typeface="Times New Roman" panose="02020603050405020304" pitchFamily="18" charset="0"/>
              </a:rPr>
              <a:t> = "inputImage.jpg"</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            </a:t>
            </a:r>
            <a:r>
              <a:rPr lang="en-US" sz="1900" dirty="0" err="1">
                <a:effectLst/>
                <a:latin typeface="Times New Roman" panose="02020603050405020304" pitchFamily="18" charset="0"/>
                <a:ea typeface="Times New Roman" panose="02020603050405020304" pitchFamily="18" charset="0"/>
              </a:rPr>
              <a:t>self.obj_detect</a:t>
            </a:r>
            <a:r>
              <a:rPr lang="en-US" sz="1900" dirty="0">
                <a:effectLst/>
                <a:latin typeface="Times New Roman" panose="02020603050405020304" pitchFamily="18" charset="0"/>
                <a:ea typeface="Times New Roman" panose="02020603050405020304" pitchFamily="18" charset="0"/>
              </a:rPr>
              <a:t> = Detector()</a:t>
            </a:r>
            <a:endParaRPr lang="en-IN" sz="19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900" dirty="0">
                <a:effectLst/>
                <a:latin typeface="Times New Roman" panose="02020603050405020304" pitchFamily="18" charset="0"/>
                <a:ea typeface="Times New Roman" panose="02020603050405020304" pitchFamily="18" charset="0"/>
              </a:rPr>
              <a:t>            logger.info("</a:t>
            </a:r>
            <a:r>
              <a:rPr lang="en-US" sz="1900" dirty="0" err="1">
                <a:effectLst/>
                <a:latin typeface="Times New Roman" panose="02020603050405020304" pitchFamily="18" charset="0"/>
                <a:ea typeface="Times New Roman" panose="02020603050405020304" pitchFamily="18" charset="0"/>
              </a:rPr>
              <a:t>ClientApp</a:t>
            </a:r>
            <a:r>
              <a:rPr lang="en-US" sz="1900" dirty="0">
                <a:effectLst/>
                <a:latin typeface="Times New Roman" panose="02020603050405020304" pitchFamily="18" charset="0"/>
                <a:ea typeface="Times New Roman" panose="02020603050405020304" pitchFamily="18" charset="0"/>
              </a:rPr>
              <a:t> object initialized")</a:t>
            </a:r>
          </a:p>
          <a:p>
            <a:pPr marL="114300" marR="179705" indent="0">
              <a:spcAft>
                <a:spcPts val="0"/>
              </a:spcAft>
              <a:buNone/>
              <a:tabLst>
                <a:tab pos="855345" algn="l"/>
              </a:tabLst>
            </a:pPr>
            <a:endParaRPr lang="en-IN" sz="19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8182812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8D265E-4182-5C45-F879-E2D09E14AF7C}"/>
              </a:ext>
            </a:extLst>
          </p:cNvPr>
          <p:cNvSpPr>
            <a:spLocks noGrp="1"/>
          </p:cNvSpPr>
          <p:nvPr>
            <p:ph idx="1"/>
          </p:nvPr>
        </p:nvSpPr>
        <p:spPr>
          <a:xfrm>
            <a:off x="1638300" y="355600"/>
            <a:ext cx="8915400" cy="6187440"/>
          </a:xfrm>
        </p:spPr>
        <p:txBody>
          <a:bodyPr>
            <a:normAutofit lnSpcReduction="10000"/>
          </a:bodyPr>
          <a:lstStyle/>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except Exception as 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logger.exception</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f"Failed</a:t>
            </a:r>
            <a:r>
              <a:rPr lang="en-US" sz="1800" dirty="0">
                <a:effectLst/>
                <a:latin typeface="Times New Roman" panose="02020603050405020304" pitchFamily="18" charset="0"/>
                <a:ea typeface="Times New Roman" panose="02020603050405020304" pitchFamily="18" charset="0"/>
              </a:rPr>
              <a:t> to initialize App Object : \n{e}")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raise Exception("Failed to initialize App Object")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predictor = Predictor()</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err="1">
                <a:effectLst/>
                <a:latin typeface="Times New Roman" panose="02020603050405020304" pitchFamily="18" charset="0"/>
                <a:ea typeface="Times New Roman" panose="02020603050405020304" pitchFamily="18" charset="0"/>
              </a:rPr>
              <a:t>output_car_file</a:t>
            </a:r>
            <a:r>
              <a:rPr lang="en-US" sz="1800" dirty="0">
                <a:effectLst/>
                <a:latin typeface="Times New Roman" panose="02020603050405020304" pitchFamily="18" charset="0"/>
                <a:ea typeface="Times New Roman" panose="02020603050405020304" pitchFamily="18" charset="0"/>
              </a:rPr>
              <a:t> = 'static/output_car.jpg'</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err="1">
                <a:effectLst/>
                <a:latin typeface="Times New Roman" panose="02020603050405020304" pitchFamily="18" charset="0"/>
                <a:ea typeface="Times New Roman" panose="02020603050405020304" pitchFamily="18" charset="0"/>
              </a:rPr>
              <a:t>output_license_file</a:t>
            </a:r>
            <a:r>
              <a:rPr lang="en-US" sz="1800" dirty="0">
                <a:effectLst/>
                <a:latin typeface="Times New Roman" panose="02020603050405020304" pitchFamily="18" charset="0"/>
                <a:ea typeface="Times New Roman" panose="02020603050405020304" pitchFamily="18" charset="0"/>
              </a:rPr>
              <a:t> = 'static/output_license.jpg'</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err="1">
                <a:effectLst/>
                <a:latin typeface="Times New Roman" panose="02020603050405020304" pitchFamily="18" charset="0"/>
                <a:ea typeface="Times New Roman" panose="02020603050405020304" pitchFamily="18" charset="0"/>
              </a:rPr>
              <a:t>output_license_original_file</a:t>
            </a:r>
            <a:r>
              <a:rPr lang="en-US" sz="1800" dirty="0">
                <a:effectLst/>
                <a:latin typeface="Times New Roman" panose="02020603050405020304" pitchFamily="18" charset="0"/>
                <a:ea typeface="Times New Roman" panose="02020603050405020304" pitchFamily="18" charset="0"/>
              </a:rPr>
              <a:t> = 'static/output_license_original.jpg'</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err="1">
                <a:effectLst/>
                <a:latin typeface="Times New Roman" panose="02020603050405020304" pitchFamily="18" charset="0"/>
                <a:ea typeface="Times New Roman" panose="02020603050405020304" pitchFamily="18" charset="0"/>
              </a:rPr>
              <a:t>output_video_file</a:t>
            </a:r>
            <a:r>
              <a:rPr lang="en-US" sz="1800" dirty="0">
                <a:effectLst/>
                <a:latin typeface="Times New Roman" panose="02020603050405020304" pitchFamily="18" charset="0"/>
                <a:ea typeface="Times New Roman" panose="02020603050405020304" pitchFamily="18" charset="0"/>
              </a:rPr>
              <a:t> = 'static/output_video.mp4'</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@app.route('/home')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home():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('home.html')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@app.route('/logon’)</a:t>
            </a: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def logon():</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('signup.html')</a:t>
            </a:r>
            <a:endParaRPr lang="en-IN" sz="1800" dirty="0">
              <a:effectLst/>
              <a:latin typeface="Times New Roman" panose="02020603050405020304" pitchFamily="18" charset="0"/>
              <a:ea typeface="Times New Roman" panose="02020603050405020304" pitchFamily="18" charset="0"/>
            </a:endParaRPr>
          </a:p>
          <a:p>
            <a:pPr marL="0" indent="0">
              <a:buNone/>
            </a:pPr>
            <a:r>
              <a:rPr lang="pt-BR" sz="1800" dirty="0">
                <a:effectLst/>
                <a:latin typeface="Times New Roman" panose="02020603050405020304" pitchFamily="18" charset="0"/>
                <a:ea typeface="Times New Roman" panose="02020603050405020304" pitchFamily="18" charset="0"/>
              </a:rPr>
              <a:t>@app.route('/login')</a:t>
            </a:r>
            <a:endParaRPr lang="en-IN" dirty="0"/>
          </a:p>
        </p:txBody>
      </p:sp>
    </p:spTree>
    <p:extLst>
      <p:ext uri="{BB962C8B-B14F-4D97-AF65-F5344CB8AC3E}">
        <p14:creationId xmlns:p14="http://schemas.microsoft.com/office/powerpoint/2010/main" val="1659903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0F3A12-582F-4C63-39BC-252BB63D4286}"/>
              </a:ext>
            </a:extLst>
          </p:cNvPr>
          <p:cNvSpPr>
            <a:spLocks noGrp="1"/>
          </p:cNvSpPr>
          <p:nvPr>
            <p:ph idx="1"/>
          </p:nvPr>
        </p:nvSpPr>
        <p:spPr>
          <a:xfrm>
            <a:off x="1638300" y="375920"/>
            <a:ext cx="9974580" cy="6075680"/>
          </a:xfrm>
        </p:spPr>
        <p:txBody>
          <a:bodyPr>
            <a:normAutofit lnSpcReduction="10000"/>
          </a:bodyPr>
          <a:lstStyle/>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def login():</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('signin.html')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@app.route("/signup")</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signup():</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username = </a:t>
            </a:r>
            <a:r>
              <a:rPr lang="en-US" sz="1800" dirty="0" err="1">
                <a:effectLst/>
                <a:latin typeface="Times New Roman" panose="02020603050405020304" pitchFamily="18" charset="0"/>
                <a:ea typeface="Times New Roman" panose="02020603050405020304" pitchFamily="18" charset="0"/>
              </a:rPr>
              <a:t>request.args.get</a:t>
            </a:r>
            <a:r>
              <a:rPr lang="en-US" sz="1800" dirty="0">
                <a:effectLst/>
                <a:latin typeface="Times New Roman" panose="02020603050405020304" pitchFamily="18" charset="0"/>
                <a:ea typeface="Times New Roman" panose="02020603050405020304" pitchFamily="18" charset="0"/>
              </a:rPr>
              <a:t>('user','')</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name = </a:t>
            </a:r>
            <a:r>
              <a:rPr lang="en-US" sz="1800" dirty="0" err="1">
                <a:effectLst/>
                <a:latin typeface="Times New Roman" panose="02020603050405020304" pitchFamily="18" charset="0"/>
                <a:ea typeface="Times New Roman" panose="02020603050405020304" pitchFamily="18" charset="0"/>
              </a:rPr>
              <a:t>request.args.get</a:t>
            </a:r>
            <a:r>
              <a:rPr lang="en-US" sz="1800" dirty="0">
                <a:effectLst/>
                <a:latin typeface="Times New Roman" panose="02020603050405020304" pitchFamily="18" charset="0"/>
                <a:ea typeface="Times New Roman" panose="02020603050405020304" pitchFamily="18" charset="0"/>
              </a:rPr>
              <a:t>('name','')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email = </a:t>
            </a:r>
            <a:r>
              <a:rPr lang="en-US" sz="1800" dirty="0" err="1">
                <a:effectLst/>
                <a:latin typeface="Times New Roman" panose="02020603050405020304" pitchFamily="18" charset="0"/>
                <a:ea typeface="Times New Roman" panose="02020603050405020304" pitchFamily="18" charset="0"/>
              </a:rPr>
              <a:t>request.args.get</a:t>
            </a:r>
            <a:r>
              <a:rPr lang="en-US" sz="1800" dirty="0">
                <a:effectLst/>
                <a:latin typeface="Times New Roman" panose="02020603050405020304" pitchFamily="18" charset="0"/>
                <a:ea typeface="Times New Roman" panose="02020603050405020304" pitchFamily="18" charset="0"/>
              </a:rPr>
              <a:t>('email','')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number = </a:t>
            </a:r>
            <a:r>
              <a:rPr lang="en-US" sz="1800" dirty="0" err="1">
                <a:effectLst/>
                <a:latin typeface="Times New Roman" panose="02020603050405020304" pitchFamily="18" charset="0"/>
                <a:ea typeface="Times New Roman" panose="02020603050405020304" pitchFamily="18" charset="0"/>
              </a:rPr>
              <a:t>request.args.get</a:t>
            </a:r>
            <a:r>
              <a:rPr lang="en-US" sz="1800" dirty="0">
                <a:effectLst/>
                <a:latin typeface="Times New Roman" panose="02020603050405020304" pitchFamily="18" charset="0"/>
                <a:ea typeface="Times New Roman" panose="02020603050405020304" pitchFamily="18" charset="0"/>
              </a:rPr>
              <a:t>('mobile','')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password = </a:t>
            </a:r>
            <a:r>
              <a:rPr lang="en-US" sz="1800" dirty="0" err="1">
                <a:effectLst/>
                <a:latin typeface="Times New Roman" panose="02020603050405020304" pitchFamily="18" charset="0"/>
                <a:ea typeface="Times New Roman" panose="02020603050405020304" pitchFamily="18" charset="0"/>
              </a:rPr>
              <a:t>request.args.get</a:t>
            </a:r>
            <a:r>
              <a:rPr lang="en-US" sz="1800" dirty="0">
                <a:effectLst/>
                <a:latin typeface="Times New Roman" panose="02020603050405020304" pitchFamily="18" charset="0"/>
                <a:ea typeface="Times New Roman" panose="02020603050405020304" pitchFamily="18" charset="0"/>
              </a:rPr>
              <a:t>('password','')</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con = sqlite3.connect('</a:t>
            </a:r>
            <a:r>
              <a:rPr lang="en-US" sz="1800" dirty="0" err="1">
                <a:effectLst/>
                <a:latin typeface="Times New Roman" panose="02020603050405020304" pitchFamily="18" charset="0"/>
                <a:ea typeface="Times New Roman" panose="02020603050405020304" pitchFamily="18" charset="0"/>
              </a:rPr>
              <a:t>signup.db</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cur = </a:t>
            </a:r>
            <a:r>
              <a:rPr lang="en-US" sz="1800" dirty="0" err="1">
                <a:effectLst/>
                <a:latin typeface="Times New Roman" panose="02020603050405020304" pitchFamily="18" charset="0"/>
                <a:ea typeface="Times New Roman" panose="02020603050405020304" pitchFamily="18" charset="0"/>
              </a:rPr>
              <a:t>con.cursor</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cur.execute</a:t>
            </a:r>
            <a:r>
              <a:rPr lang="en-US" sz="1800" dirty="0">
                <a:effectLst/>
                <a:latin typeface="Times New Roman" panose="02020603050405020304" pitchFamily="18" charset="0"/>
                <a:ea typeface="Times New Roman" panose="02020603050405020304" pitchFamily="18" charset="0"/>
              </a:rPr>
              <a:t>("insert into `info` (`</a:t>
            </a:r>
            <a:r>
              <a:rPr lang="en-US" sz="1800" dirty="0" err="1">
                <a:effectLst/>
                <a:latin typeface="Times New Roman" panose="02020603050405020304" pitchFamily="18" charset="0"/>
                <a:ea typeface="Times New Roman" panose="02020603050405020304" pitchFamily="18" charset="0"/>
              </a:rPr>
              <a:t>user`,`email</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password`,`mobile`,`name</a:t>
            </a:r>
            <a:r>
              <a:rPr lang="en-US" sz="1800" dirty="0">
                <a:effectLst/>
                <a:latin typeface="Times New Roman" panose="02020603050405020304" pitchFamily="18" charset="0"/>
                <a:ea typeface="Times New Roman" panose="02020603050405020304" pitchFamily="18" charset="0"/>
              </a:rPr>
              <a:t>`) VALUES (?, ?, ?, ?, ?)",(</a:t>
            </a:r>
            <a:r>
              <a:rPr lang="en-US" sz="1800" dirty="0" err="1">
                <a:effectLst/>
                <a:latin typeface="Times New Roman" panose="02020603050405020304" pitchFamily="18" charset="0"/>
                <a:ea typeface="Times New Roman" panose="02020603050405020304" pitchFamily="18" charset="0"/>
              </a:rPr>
              <a:t>username,email,password,number,name</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con.commit</a:t>
            </a:r>
            <a:r>
              <a:rPr lang="en-US" sz="1800" dirty="0">
                <a:effectLst/>
                <a:latin typeface="Times New Roman" panose="02020603050405020304" pitchFamily="18" charset="0"/>
                <a:ea typeface="Times New Roman" panose="02020603050405020304" pitchFamily="18" charset="0"/>
              </a:rPr>
              <a:t>()</a:t>
            </a: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con.close</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("signin.html")</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9058238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45490C-A734-6DD7-9946-F6725F147ED0}"/>
              </a:ext>
            </a:extLst>
          </p:cNvPr>
          <p:cNvSpPr>
            <a:spLocks noGrp="1"/>
          </p:cNvSpPr>
          <p:nvPr>
            <p:ph idx="1"/>
          </p:nvPr>
        </p:nvSpPr>
        <p:spPr>
          <a:xfrm>
            <a:off x="1638300" y="203200"/>
            <a:ext cx="8915400" cy="6289040"/>
          </a:xfrm>
        </p:spPr>
        <p:txBody>
          <a:bodyPr>
            <a:noAutofit/>
          </a:bodyPr>
          <a:lstStyle/>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@app.route("/signin")</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def </a:t>
            </a:r>
            <a:r>
              <a:rPr lang="en-US" dirty="0" err="1">
                <a:effectLst/>
                <a:latin typeface="Times New Roman" panose="02020603050405020304" pitchFamily="18" charset="0"/>
                <a:ea typeface="Times New Roman" panose="02020603050405020304" pitchFamily="18" charset="0"/>
              </a:rPr>
              <a:t>signin</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mail1 = </a:t>
            </a:r>
            <a:r>
              <a:rPr lang="en-US" dirty="0" err="1">
                <a:effectLst/>
                <a:latin typeface="Times New Roman" panose="02020603050405020304" pitchFamily="18" charset="0"/>
                <a:ea typeface="Times New Roman" panose="02020603050405020304" pitchFamily="18" charset="0"/>
              </a:rPr>
              <a:t>request.args.get</a:t>
            </a:r>
            <a:r>
              <a:rPr lang="en-US" dirty="0">
                <a:effectLst/>
                <a:latin typeface="Times New Roman" panose="02020603050405020304" pitchFamily="18" charset="0"/>
                <a:ea typeface="Times New Roman" panose="02020603050405020304" pitchFamily="18" charset="0"/>
              </a:rPr>
              <a:t>('user','')</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password1 = </a:t>
            </a:r>
            <a:r>
              <a:rPr lang="en-US" dirty="0" err="1">
                <a:effectLst/>
                <a:latin typeface="Times New Roman" panose="02020603050405020304" pitchFamily="18" charset="0"/>
                <a:ea typeface="Times New Roman" panose="02020603050405020304" pitchFamily="18" charset="0"/>
              </a:rPr>
              <a:t>request.args.get</a:t>
            </a:r>
            <a:r>
              <a:rPr lang="en-US" dirty="0">
                <a:effectLst/>
                <a:latin typeface="Times New Roman" panose="02020603050405020304" pitchFamily="18" charset="0"/>
                <a:ea typeface="Times New Roman" panose="02020603050405020304" pitchFamily="18" charset="0"/>
              </a:rPr>
              <a:t>('password','')</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con = sqlite3.connect('</a:t>
            </a:r>
            <a:r>
              <a:rPr lang="en-US" dirty="0" err="1">
                <a:effectLst/>
                <a:latin typeface="Times New Roman" panose="02020603050405020304" pitchFamily="18" charset="0"/>
                <a:ea typeface="Times New Roman" panose="02020603050405020304" pitchFamily="18" charset="0"/>
              </a:rPr>
              <a:t>signup.db</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cur = </a:t>
            </a:r>
            <a:r>
              <a:rPr lang="en-US" dirty="0" err="1">
                <a:effectLst/>
                <a:latin typeface="Times New Roman" panose="02020603050405020304" pitchFamily="18" charset="0"/>
                <a:ea typeface="Times New Roman" panose="02020603050405020304" pitchFamily="18" charset="0"/>
              </a:rPr>
              <a:t>con.cursor</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cur.execute</a:t>
            </a:r>
            <a:r>
              <a:rPr lang="en-US" dirty="0">
                <a:effectLst/>
                <a:latin typeface="Times New Roman" panose="02020603050405020304" pitchFamily="18" charset="0"/>
                <a:ea typeface="Times New Roman" panose="02020603050405020304" pitchFamily="18" charset="0"/>
              </a:rPr>
              <a:t>("select `user`, `password` from info where `user` = ? AND `password` = ?",(mail1,password1,))</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data = </a:t>
            </a:r>
            <a:r>
              <a:rPr lang="en-US" dirty="0" err="1">
                <a:effectLst/>
                <a:latin typeface="Times New Roman" panose="02020603050405020304" pitchFamily="18" charset="0"/>
                <a:ea typeface="Times New Roman" panose="02020603050405020304" pitchFamily="18" charset="0"/>
              </a:rPr>
              <a:t>cur.fetchone</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if data == None:</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return </a:t>
            </a:r>
            <a:r>
              <a:rPr lang="en-US" dirty="0" err="1">
                <a:effectLst/>
                <a:latin typeface="Times New Roman" panose="02020603050405020304" pitchFamily="18" charset="0"/>
                <a:ea typeface="Times New Roman" panose="02020603050405020304" pitchFamily="18" charset="0"/>
              </a:rPr>
              <a:t>render_template</a:t>
            </a:r>
            <a:r>
              <a:rPr lang="en-US" dirty="0">
                <a:effectLst/>
                <a:latin typeface="Times New Roman" panose="02020603050405020304" pitchFamily="18" charset="0"/>
                <a:ea typeface="Times New Roman" panose="02020603050405020304" pitchFamily="18" charset="0"/>
              </a:rPr>
              <a:t>("signin.html")    </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elif</a:t>
            </a:r>
            <a:r>
              <a:rPr lang="en-US" dirty="0">
                <a:effectLst/>
                <a:latin typeface="Times New Roman" panose="02020603050405020304" pitchFamily="18" charset="0"/>
                <a:ea typeface="Times New Roman" panose="02020603050405020304" pitchFamily="18" charset="0"/>
              </a:rPr>
              <a:t> mail1 == 'admin' and password1 == 'admin':</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return </a:t>
            </a:r>
            <a:r>
              <a:rPr lang="en-US" dirty="0" err="1">
                <a:effectLst/>
                <a:latin typeface="Times New Roman" panose="02020603050405020304" pitchFamily="18" charset="0"/>
                <a:ea typeface="Times New Roman" panose="02020603050405020304" pitchFamily="18" charset="0"/>
              </a:rPr>
              <a:t>render_template</a:t>
            </a:r>
            <a:r>
              <a:rPr lang="en-US" dirty="0">
                <a:effectLst/>
                <a:latin typeface="Times New Roman" panose="02020603050405020304" pitchFamily="18" charset="0"/>
                <a:ea typeface="Times New Roman" panose="02020603050405020304" pitchFamily="18" charset="0"/>
              </a:rPr>
              <a:t>("index.html")</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elif</a:t>
            </a:r>
            <a:r>
              <a:rPr lang="en-US" dirty="0">
                <a:effectLst/>
                <a:latin typeface="Times New Roman" panose="02020603050405020304" pitchFamily="18" charset="0"/>
                <a:ea typeface="Times New Roman" panose="02020603050405020304" pitchFamily="18" charset="0"/>
              </a:rPr>
              <a:t> mail1 == str(data[0]) and password1 == str(data[1]):</a:t>
            </a:r>
            <a:endParaRPr lang="en-IN" dirty="0">
              <a:effectLst/>
              <a:latin typeface="Times New Roman" panose="02020603050405020304" pitchFamily="18" charset="0"/>
              <a:ea typeface="Times New Roman" panose="02020603050405020304" pitchFamily="18" charset="0"/>
            </a:endParaRPr>
          </a:p>
          <a:p>
            <a:pPr marL="0" indent="0">
              <a:buNone/>
            </a:pPr>
            <a:r>
              <a:rPr lang="en-US" dirty="0">
                <a:effectLst/>
                <a:latin typeface="Times New Roman" panose="02020603050405020304" pitchFamily="18" charset="0"/>
                <a:ea typeface="Times New Roman" panose="02020603050405020304" pitchFamily="18" charset="0"/>
              </a:rPr>
              <a:t>        return </a:t>
            </a:r>
            <a:r>
              <a:rPr lang="en-US" dirty="0" err="1">
                <a:effectLst/>
                <a:latin typeface="Times New Roman" panose="02020603050405020304" pitchFamily="18" charset="0"/>
                <a:ea typeface="Times New Roman" panose="02020603050405020304" pitchFamily="18" charset="0"/>
              </a:rPr>
              <a:t>render_template</a:t>
            </a:r>
            <a:r>
              <a:rPr lang="en-US" dirty="0">
                <a:effectLst/>
                <a:latin typeface="Times New Roman" panose="02020603050405020304" pitchFamily="18" charset="0"/>
                <a:ea typeface="Times New Roman" panose="02020603050405020304" pitchFamily="18" charset="0"/>
              </a:rPr>
              <a:t>("index.html")</a:t>
            </a: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else:</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return </a:t>
            </a:r>
            <a:r>
              <a:rPr lang="en-US" dirty="0" err="1">
                <a:effectLst/>
                <a:latin typeface="Times New Roman" panose="02020603050405020304" pitchFamily="18" charset="0"/>
                <a:ea typeface="Times New Roman" panose="02020603050405020304" pitchFamily="18" charset="0"/>
              </a:rPr>
              <a:t>render_template</a:t>
            </a:r>
            <a:r>
              <a:rPr lang="en-US" dirty="0">
                <a:effectLst/>
                <a:latin typeface="Times New Roman" panose="02020603050405020304" pitchFamily="18" charset="0"/>
                <a:ea typeface="Times New Roman" panose="02020603050405020304" pitchFamily="18" charset="0"/>
              </a:rPr>
              <a:t>("signup.html")</a:t>
            </a:r>
            <a:endParaRPr lang="en-IN"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48466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33837-5222-B40B-C97E-D35CDF463977}"/>
              </a:ext>
            </a:extLst>
          </p:cNvPr>
          <p:cNvSpPr>
            <a:spLocks noGrp="1"/>
          </p:cNvSpPr>
          <p:nvPr>
            <p:ph type="title"/>
          </p:nvPr>
        </p:nvSpPr>
        <p:spPr>
          <a:xfrm>
            <a:off x="1506069" y="646425"/>
            <a:ext cx="9865659" cy="486522"/>
          </a:xfrm>
        </p:spPr>
        <p:txBody>
          <a:bodyPr>
            <a:normAutofit fontScale="90000"/>
          </a:bodyPr>
          <a:lstStyle/>
          <a:p>
            <a:r>
              <a:rPr lang="en-IN" b="1" dirty="0">
                <a:latin typeface="Times New Roman" panose="02020603050405020304" pitchFamily="18" charset="0"/>
                <a:cs typeface="Times New Roman" panose="02020603050405020304" pitchFamily="18" charset="0"/>
              </a:rPr>
              <a:t>ABSTRACT</a:t>
            </a:r>
            <a:br>
              <a:rPr lang="en-IN" b="1" dirty="0"/>
            </a:br>
            <a:endParaRPr lang="en-IN" b="1" dirty="0"/>
          </a:p>
        </p:txBody>
      </p:sp>
      <p:sp>
        <p:nvSpPr>
          <p:cNvPr id="3" name="Content Placeholder 2">
            <a:extLst>
              <a:ext uri="{FF2B5EF4-FFF2-40B4-BE49-F238E27FC236}">
                <a16:creationId xmlns:a16="http://schemas.microsoft.com/office/drawing/2014/main" id="{2A1A82EF-55EA-7702-FB89-C621912E4ECD}"/>
              </a:ext>
            </a:extLst>
          </p:cNvPr>
          <p:cNvSpPr>
            <a:spLocks noGrp="1"/>
          </p:cNvSpPr>
          <p:nvPr>
            <p:ph idx="1"/>
          </p:nvPr>
        </p:nvSpPr>
        <p:spPr>
          <a:xfrm>
            <a:off x="1324230" y="863943"/>
            <a:ext cx="10229335" cy="5130114"/>
          </a:xfrm>
        </p:spPr>
        <p:txBody>
          <a:bodyPr>
            <a:noAutofit/>
          </a:bodyPr>
          <a:lstStyle/>
          <a:p>
            <a:pPr marR="179705" algn="just">
              <a:lnSpc>
                <a:spcPct val="150000"/>
              </a:lnSpc>
              <a:spcBef>
                <a:spcPts val="40"/>
              </a:spcBef>
              <a:spcAft>
                <a:spcPts val="0"/>
              </a:spcAft>
            </a:pPr>
            <a:endParaRPr lang="en-US" sz="2000" dirty="0">
              <a:effectLst/>
              <a:latin typeface="Times New Roman" panose="02020603050405020304" pitchFamily="18" charset="0"/>
              <a:ea typeface="Times New Roman" panose="02020603050405020304" pitchFamily="18" charset="0"/>
            </a:endParaRPr>
          </a:p>
          <a:p>
            <a:pPr marL="547370" algn="just">
              <a:lnSpc>
                <a:spcPct val="150000"/>
              </a:lnSpc>
            </a:pPr>
            <a:r>
              <a:rPr lang="en-US" sz="2000" spc="-5" dirty="0">
                <a:effectLst/>
                <a:latin typeface="Times New Roman" panose="02020603050405020304" pitchFamily="18" charset="0"/>
                <a:ea typeface="Times New Roman" panose="02020603050405020304" pitchFamily="18" charset="0"/>
              </a:rPr>
              <a:t>License Plate Image Analysis </a:t>
            </a:r>
            <a:r>
              <a:rPr lang="en-US" sz="2000" dirty="0">
                <a:effectLst/>
                <a:latin typeface="Times New Roman" panose="02020603050405020304" pitchFamily="18" charset="0"/>
                <a:ea typeface="Times New Roman" panose="02020603050405020304" pitchFamily="18" charset="0"/>
              </a:rPr>
              <a:t>system</a:t>
            </a:r>
            <a:r>
              <a:rPr lang="en-US" sz="2000" b="1" dirty="0">
                <a:effectLst/>
                <a:latin typeface="Times New Roman" panose="02020603050405020304" pitchFamily="18" charset="0"/>
                <a:ea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rPr>
              <a:t>is one of the smart transportation methods that provides a safe medium of transportation and monitoring planning used by many two-wheeler vehicles as well as four-wheeler vehicles to boost traffic controlling, routing, parking system, toll collection, and governance and insuring highway law. There are various techniques and algorithms has been developed so that we can identify and recognize Number plates. This paper shows a various deep learning approach for recognizing and detecting number plate. This system is divided into three parts, i.e. number plate detection, segmentation, and character recognition. In our proposed system for number plate detection Yolo method is used, after that some filters are applied and then characters are segmented. Finally, the Convolutional Neural Network is used to recognize all the segmented characters.</a:t>
            </a:r>
            <a:endParaRPr lang="en-IN" sz="2000" dirty="0">
              <a:effectLst/>
              <a:latin typeface="Times New Roman" panose="02020603050405020304" pitchFamily="18" charset="0"/>
              <a:ea typeface="Times New Roman" panose="02020603050405020304" pitchFamily="18" charset="0"/>
            </a:endParaRPr>
          </a:p>
          <a:p>
            <a:pPr marL="0" indent="0">
              <a:buNone/>
            </a:pP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1745711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17D873-A071-A92A-3245-0AE48C358F7A}"/>
              </a:ext>
            </a:extLst>
          </p:cNvPr>
          <p:cNvSpPr>
            <a:spLocks noGrp="1"/>
          </p:cNvSpPr>
          <p:nvPr>
            <p:ph idx="1"/>
          </p:nvPr>
        </p:nvSpPr>
        <p:spPr>
          <a:xfrm>
            <a:off x="1638300" y="264160"/>
            <a:ext cx="8915400" cy="6421120"/>
          </a:xfrm>
        </p:spPr>
        <p:txBody>
          <a:bodyPr>
            <a:normAutofit lnSpcReduction="10000"/>
          </a:bodyPr>
          <a:lstStyle/>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@app.route('/yolo')</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def yolo():</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("yolo.html")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@app.route('/yolo-upload', methods=['POST'])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a:t>
            </a:r>
            <a:r>
              <a:rPr lang="en-US" sz="1800" dirty="0" err="1">
                <a:effectLst/>
                <a:latin typeface="Times New Roman" panose="02020603050405020304" pitchFamily="18" charset="0"/>
                <a:ea typeface="Times New Roman" panose="02020603050405020304" pitchFamily="18" charset="0"/>
              </a:rPr>
              <a:t>yolo_upload</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isImage</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request.args.get</a:t>
            </a:r>
            <a:r>
              <a:rPr lang="en-US" sz="1800" dirty="0">
                <a:effectLst/>
                <a:latin typeface="Times New Roman" panose="02020603050405020304" pitchFamily="18" charset="0"/>
                <a:ea typeface="Times New Roman" panose="02020603050405020304" pitchFamily="18" charset="0"/>
              </a:rPr>
              <a:t>('type') == 'image'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isVideo</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request.args.get</a:t>
            </a:r>
            <a:r>
              <a:rPr lang="en-US" sz="1800" dirty="0">
                <a:effectLst/>
                <a:latin typeface="Times New Roman" panose="02020603050405020304" pitchFamily="18" charset="0"/>
                <a:ea typeface="Times New Roman" panose="02020603050405020304" pitchFamily="18" charset="0"/>
              </a:rPr>
              <a:t>('type') == 'video'</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file = </a:t>
            </a:r>
            <a:r>
              <a:rPr lang="en-US" sz="1800" dirty="0" err="1">
                <a:effectLst/>
                <a:latin typeface="Times New Roman" panose="02020603050405020304" pitchFamily="18" charset="0"/>
                <a:ea typeface="Times New Roman" panose="02020603050405020304" pitchFamily="18" charset="0"/>
              </a:rPr>
              <a:t>request.files</a:t>
            </a:r>
            <a:r>
              <a:rPr lang="en-US" sz="1800" dirty="0">
                <a:effectLst/>
                <a:latin typeface="Times New Roman" panose="02020603050405020304" pitchFamily="18" charset="0"/>
                <a:ea typeface="Times New Roman" panose="02020603050405020304" pitchFamily="18" charset="0"/>
              </a:rPr>
              <a:t>['file']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file.save</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file.filename</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license_txt</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predictor.predict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file.filename</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output_car_file</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output_license_original_file</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output_license_file</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os.remove</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file.filename</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("yolo.html")</a:t>
            </a: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@app.route('/cnn')</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a:t>
            </a:r>
            <a:r>
              <a:rPr lang="en-US" sz="1800" dirty="0" err="1">
                <a:effectLst/>
                <a:latin typeface="Times New Roman" panose="02020603050405020304" pitchFamily="18" charset="0"/>
                <a:ea typeface="Times New Roman" panose="02020603050405020304" pitchFamily="18" charset="0"/>
              </a:rPr>
              <a:t>cnn</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("cnn.html")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@app.route('/cnn-upload', methods=['POST'])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6911938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3C364-3FBB-4F6A-6A65-487A5C5A6154}"/>
              </a:ext>
            </a:extLst>
          </p:cNvPr>
          <p:cNvSpPr>
            <a:spLocks noGrp="1"/>
          </p:cNvSpPr>
          <p:nvPr>
            <p:ph idx="1"/>
          </p:nvPr>
        </p:nvSpPr>
        <p:spPr>
          <a:xfrm>
            <a:off x="1638300" y="238760"/>
            <a:ext cx="8915400" cy="6380480"/>
          </a:xfrm>
        </p:spPr>
        <p:txBody>
          <a:bodyPr>
            <a:noAutofit/>
          </a:bodyPr>
          <a:lstStyle/>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def </a:t>
            </a:r>
            <a:r>
              <a:rPr lang="en-US" dirty="0" err="1">
                <a:effectLst/>
                <a:latin typeface="Times New Roman" panose="02020603050405020304" pitchFamily="18" charset="0"/>
                <a:ea typeface="Times New Roman" panose="02020603050405020304" pitchFamily="18" charset="0"/>
              </a:rPr>
              <a:t>cnn_upload</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isImage</a:t>
            </a:r>
            <a:r>
              <a:rPr lang="en-US" dirty="0">
                <a:effectLst/>
                <a:latin typeface="Times New Roman" panose="02020603050405020304" pitchFamily="18" charset="0"/>
                <a:ea typeface="Times New Roman" panose="02020603050405020304" pitchFamily="18" charset="0"/>
              </a:rPr>
              <a:t> = </a:t>
            </a:r>
            <a:r>
              <a:rPr lang="en-US" dirty="0" err="1">
                <a:effectLst/>
                <a:latin typeface="Times New Roman" panose="02020603050405020304" pitchFamily="18" charset="0"/>
                <a:ea typeface="Times New Roman" panose="02020603050405020304" pitchFamily="18" charset="0"/>
              </a:rPr>
              <a:t>request.args.get</a:t>
            </a:r>
            <a:r>
              <a:rPr lang="en-US" dirty="0">
                <a:effectLst/>
                <a:latin typeface="Times New Roman" panose="02020603050405020304" pitchFamily="18" charset="0"/>
                <a:ea typeface="Times New Roman" panose="02020603050405020304" pitchFamily="18" charset="0"/>
              </a:rPr>
              <a:t>('type') == 'image'</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isVideo</a:t>
            </a:r>
            <a:r>
              <a:rPr lang="en-US" dirty="0">
                <a:effectLst/>
                <a:latin typeface="Times New Roman" panose="02020603050405020304" pitchFamily="18" charset="0"/>
                <a:ea typeface="Times New Roman" panose="02020603050405020304" pitchFamily="18" charset="0"/>
              </a:rPr>
              <a:t> = </a:t>
            </a:r>
            <a:r>
              <a:rPr lang="en-US" dirty="0" err="1">
                <a:effectLst/>
                <a:latin typeface="Times New Roman" panose="02020603050405020304" pitchFamily="18" charset="0"/>
                <a:ea typeface="Times New Roman" panose="02020603050405020304" pitchFamily="18" charset="0"/>
              </a:rPr>
              <a:t>request.args.get</a:t>
            </a:r>
            <a:r>
              <a:rPr lang="en-US" dirty="0">
                <a:effectLst/>
                <a:latin typeface="Times New Roman" panose="02020603050405020304" pitchFamily="18" charset="0"/>
                <a:ea typeface="Times New Roman" panose="02020603050405020304" pitchFamily="18" charset="0"/>
              </a:rPr>
              <a:t>('type') == 'video'</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file = </a:t>
            </a:r>
            <a:r>
              <a:rPr lang="en-US" dirty="0" err="1">
                <a:effectLst/>
                <a:latin typeface="Times New Roman" panose="02020603050405020304" pitchFamily="18" charset="0"/>
                <a:ea typeface="Times New Roman" panose="02020603050405020304" pitchFamily="18" charset="0"/>
              </a:rPr>
              <a:t>request.files</a:t>
            </a:r>
            <a:r>
              <a:rPr lang="en-US" dirty="0">
                <a:effectLst/>
                <a:latin typeface="Times New Roman" panose="02020603050405020304" pitchFamily="18" charset="0"/>
                <a:ea typeface="Times New Roman" panose="02020603050405020304" pitchFamily="18" charset="0"/>
              </a:rPr>
              <a:t>['file']</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file.save</a:t>
            </a:r>
            <a:r>
              <a:rPr lang="en-US" dirty="0">
                <a:effectLst/>
                <a:latin typeface="Times New Roman" panose="02020603050405020304" pitchFamily="18" charset="0"/>
                <a:ea typeface="Times New Roman" panose="02020603050405020304" pitchFamily="18" charset="0"/>
              </a:rPr>
              <a:t>(</a:t>
            </a:r>
            <a:r>
              <a:rPr lang="en-US" dirty="0" err="1">
                <a:effectLst/>
                <a:latin typeface="Times New Roman" panose="02020603050405020304" pitchFamily="18" charset="0"/>
                <a:ea typeface="Times New Roman" panose="02020603050405020304" pitchFamily="18" charset="0"/>
              </a:rPr>
              <a:t>file.filename</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license_txt</a:t>
            </a:r>
            <a:r>
              <a:rPr lang="en-US" dirty="0">
                <a:effectLst/>
                <a:latin typeface="Times New Roman" panose="02020603050405020304" pitchFamily="18" charset="0"/>
                <a:ea typeface="Times New Roman" panose="02020603050405020304" pitchFamily="18" charset="0"/>
              </a:rPr>
              <a:t> = </a:t>
            </a:r>
            <a:r>
              <a:rPr lang="en-US" dirty="0" err="1">
                <a:effectLst/>
                <a:latin typeface="Times New Roman" panose="02020603050405020304" pitchFamily="18" charset="0"/>
                <a:ea typeface="Times New Roman" panose="02020603050405020304" pitchFamily="18" charset="0"/>
              </a:rPr>
              <a:t>predictor.predict</a:t>
            </a:r>
            <a:r>
              <a:rPr lang="en-US" dirty="0">
                <a:effectLst/>
                <a:latin typeface="Times New Roman" panose="02020603050405020304" pitchFamily="18" charset="0"/>
                <a:ea typeface="Times New Roman" panose="02020603050405020304" pitchFamily="18" charset="0"/>
              </a:rPr>
              <a:t>(</a:t>
            </a:r>
            <a:r>
              <a:rPr lang="en-US" dirty="0" err="1">
                <a:effectLst/>
                <a:latin typeface="Times New Roman" panose="02020603050405020304" pitchFamily="18" charset="0"/>
                <a:ea typeface="Times New Roman" panose="02020603050405020304" pitchFamily="18" charset="0"/>
              </a:rPr>
              <a:t>file.filename</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output_car_file</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output_license_original_file</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output_license_file</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is_cnn</a:t>
            </a:r>
            <a:r>
              <a:rPr lang="en-US" dirty="0">
                <a:effectLst/>
                <a:latin typeface="Times New Roman" panose="02020603050405020304" pitchFamily="18" charset="0"/>
                <a:ea typeface="Times New Roman" panose="02020603050405020304" pitchFamily="18" charset="0"/>
              </a:rPr>
              <a:t>=True)</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os.remove</a:t>
            </a:r>
            <a:r>
              <a:rPr lang="en-US" dirty="0">
                <a:effectLst/>
                <a:latin typeface="Times New Roman" panose="02020603050405020304" pitchFamily="18" charset="0"/>
                <a:ea typeface="Times New Roman" panose="02020603050405020304" pitchFamily="18" charset="0"/>
              </a:rPr>
              <a:t>(</a:t>
            </a:r>
            <a:r>
              <a:rPr lang="en-US" dirty="0" err="1">
                <a:effectLst/>
                <a:latin typeface="Times New Roman" panose="02020603050405020304" pitchFamily="18" charset="0"/>
                <a:ea typeface="Times New Roman" panose="02020603050405020304" pitchFamily="18" charset="0"/>
              </a:rPr>
              <a:t>file.filename</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return </a:t>
            </a:r>
            <a:r>
              <a:rPr lang="en-US" dirty="0" err="1">
                <a:effectLst/>
                <a:latin typeface="Times New Roman" panose="02020603050405020304" pitchFamily="18" charset="0"/>
                <a:ea typeface="Times New Roman" panose="02020603050405020304" pitchFamily="18" charset="0"/>
              </a:rPr>
              <a:t>render_template</a:t>
            </a:r>
            <a:r>
              <a:rPr lang="en-US" dirty="0">
                <a:effectLst/>
                <a:latin typeface="Times New Roman" panose="02020603050405020304" pitchFamily="18" charset="0"/>
                <a:ea typeface="Times New Roman" panose="02020603050405020304" pitchFamily="18" charset="0"/>
              </a:rPr>
              <a:t>("cnn.html")</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model = </a:t>
            </a:r>
            <a:r>
              <a:rPr lang="en-US" dirty="0" err="1">
                <a:effectLst/>
                <a:latin typeface="Times New Roman" panose="02020603050405020304" pitchFamily="18" charset="0"/>
                <a:ea typeface="Times New Roman" panose="02020603050405020304" pitchFamily="18" charset="0"/>
              </a:rPr>
              <a:t>torch.hub.load</a:t>
            </a:r>
            <a:r>
              <a:rPr lang="en-US" dirty="0">
                <a:effectLst/>
                <a:latin typeface="Times New Roman" panose="02020603050405020304" pitchFamily="18" charset="0"/>
                <a:ea typeface="Times New Roman" panose="02020603050405020304" pitchFamily="18" charset="0"/>
              </a:rPr>
              <a:t>("</a:t>
            </a:r>
            <a:r>
              <a:rPr lang="en-US" dirty="0" err="1">
                <a:effectLst/>
                <a:latin typeface="Times New Roman" panose="02020603050405020304" pitchFamily="18" charset="0"/>
                <a:ea typeface="Times New Roman" panose="02020603050405020304" pitchFamily="18" charset="0"/>
              </a:rPr>
              <a:t>ultralytics</a:t>
            </a:r>
            <a:r>
              <a:rPr lang="en-US" dirty="0">
                <a:effectLst/>
                <a:latin typeface="Times New Roman" panose="02020603050405020304" pitchFamily="18" charset="0"/>
                <a:ea typeface="Times New Roman" panose="02020603050405020304" pitchFamily="18" charset="0"/>
              </a:rPr>
              <a:t>/yolov5", "custom", path = "best.pt", </a:t>
            </a:r>
            <a:r>
              <a:rPr lang="en-US" dirty="0" err="1">
                <a:effectLst/>
                <a:latin typeface="Times New Roman" panose="02020603050405020304" pitchFamily="18" charset="0"/>
                <a:ea typeface="Times New Roman" panose="02020603050405020304" pitchFamily="18" charset="0"/>
              </a:rPr>
              <a:t>force_reload</a:t>
            </a:r>
            <a:r>
              <a:rPr lang="en-US" dirty="0">
                <a:effectLst/>
                <a:latin typeface="Times New Roman" panose="02020603050405020304" pitchFamily="18" charset="0"/>
                <a:ea typeface="Times New Roman" panose="02020603050405020304" pitchFamily="18" charset="0"/>
              </a:rPr>
              <a:t>=True)</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dirty="0">
                <a:effectLst/>
                <a:latin typeface="Times New Roman" panose="02020603050405020304" pitchFamily="18" charset="0"/>
                <a:ea typeface="Times New Roman" panose="02020603050405020304" pitchFamily="18" charset="0"/>
              </a:rPr>
              <a:t>model.eval()</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dirty="0">
                <a:effectLst/>
                <a:latin typeface="Times New Roman" panose="02020603050405020304" pitchFamily="18" charset="0"/>
                <a:ea typeface="Times New Roman" panose="02020603050405020304" pitchFamily="18" charset="0"/>
              </a:rPr>
              <a:t>model.conf = 0.5  </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dirty="0">
                <a:effectLst/>
                <a:latin typeface="Times New Roman" panose="02020603050405020304" pitchFamily="18" charset="0"/>
                <a:ea typeface="Times New Roman" panose="02020603050405020304" pitchFamily="18" charset="0"/>
              </a:rPr>
              <a:t>model.iou = 0.45  </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from io import </a:t>
            </a:r>
            <a:r>
              <a:rPr lang="en-US" dirty="0" err="1">
                <a:effectLst/>
                <a:latin typeface="Times New Roman" panose="02020603050405020304" pitchFamily="18" charset="0"/>
                <a:ea typeface="Times New Roman" panose="02020603050405020304" pitchFamily="18" charset="0"/>
              </a:rPr>
              <a:t>BytesIO</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def gen():</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endParaRPr lang="en-IN" dirty="0"/>
          </a:p>
        </p:txBody>
      </p:sp>
    </p:spTree>
    <p:extLst>
      <p:ext uri="{BB962C8B-B14F-4D97-AF65-F5344CB8AC3E}">
        <p14:creationId xmlns:p14="http://schemas.microsoft.com/office/powerpoint/2010/main" val="41007486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F3079F-9752-FA2E-07CF-974AB963ADB2}"/>
              </a:ext>
            </a:extLst>
          </p:cNvPr>
          <p:cNvSpPr>
            <a:spLocks noGrp="1"/>
          </p:cNvSpPr>
          <p:nvPr>
            <p:ph idx="1"/>
          </p:nvPr>
        </p:nvSpPr>
        <p:spPr>
          <a:xfrm>
            <a:off x="1638300" y="330200"/>
            <a:ext cx="8915400" cy="6235700"/>
          </a:xfrm>
        </p:spPr>
        <p:txBody>
          <a:bodyPr>
            <a:normAutofit/>
          </a:bodyPr>
          <a:lstStyle/>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The function takes in a video stream from the webcam, runs it through the model, and returns the</a:t>
            </a:r>
            <a:r>
              <a:rPr lang="en-IN" dirty="0">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output of the model as a video stream</a:t>
            </a:r>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endParaRPr lang="en-IN" dirty="0">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cap=cv2.VideoCapture(0)</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while(</a:t>
            </a:r>
            <a:r>
              <a:rPr lang="en-US" sz="1800" dirty="0" err="1">
                <a:effectLst/>
                <a:latin typeface="Times New Roman" panose="02020603050405020304" pitchFamily="18" charset="0"/>
                <a:ea typeface="Times New Roman" panose="02020603050405020304" pitchFamily="18" charset="0"/>
              </a:rPr>
              <a:t>cap.isOpened</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success, frame = </a:t>
            </a:r>
            <a:r>
              <a:rPr lang="en-US" sz="1800" dirty="0" err="1">
                <a:effectLst/>
                <a:latin typeface="Times New Roman" panose="02020603050405020304" pitchFamily="18" charset="0"/>
                <a:ea typeface="Times New Roman" panose="02020603050405020304" pitchFamily="18" charset="0"/>
              </a:rPr>
              <a:t>cap.read</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if success == True: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ret,buffer</a:t>
            </a:r>
            <a:r>
              <a:rPr lang="en-US" sz="1800" dirty="0">
                <a:effectLst/>
                <a:latin typeface="Times New Roman" panose="02020603050405020304" pitchFamily="18" charset="0"/>
                <a:ea typeface="Times New Roman" panose="02020603050405020304" pitchFamily="18" charset="0"/>
              </a:rPr>
              <a:t>=cv2.imencode('.</a:t>
            </a:r>
            <a:r>
              <a:rPr lang="en-US" sz="1800" dirty="0" err="1">
                <a:effectLst/>
                <a:latin typeface="Times New Roman" panose="02020603050405020304" pitchFamily="18" charset="0"/>
                <a:ea typeface="Times New Roman" panose="02020603050405020304" pitchFamily="18" charset="0"/>
              </a:rPr>
              <a:t>jpg',frame</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frame=</a:t>
            </a:r>
            <a:r>
              <a:rPr lang="en-US" sz="1800" dirty="0" err="1">
                <a:effectLst/>
                <a:latin typeface="Times New Roman" panose="02020603050405020304" pitchFamily="18" charset="0"/>
                <a:ea typeface="Times New Roman" panose="02020603050405020304" pitchFamily="18" charset="0"/>
              </a:rPr>
              <a:t>buffer.tobytes</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Image.open</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io.BytesIO</a:t>
            </a:r>
            <a:r>
              <a:rPr lang="en-US" sz="1800" dirty="0">
                <a:effectLst/>
                <a:latin typeface="Times New Roman" panose="02020603050405020304" pitchFamily="18" charset="0"/>
                <a:ea typeface="Times New Roman" panose="02020603050405020304" pitchFamily="18" charset="0"/>
              </a:rPr>
              <a:t>(frame))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results = model(</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 size=640)</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results.print</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np.squeeze</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results.render</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img_BGR</a:t>
            </a:r>
            <a:r>
              <a:rPr lang="en-US" sz="1800" dirty="0">
                <a:effectLst/>
                <a:latin typeface="Times New Roman" panose="02020603050405020304" pitchFamily="18" charset="0"/>
                <a:ea typeface="Times New Roman" panose="02020603050405020304" pitchFamily="18" charset="0"/>
              </a:rPr>
              <a:t> = cv2.cvtColor(</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 cv2.COLOR_RGB2BGR) </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else:</a:t>
            </a:r>
            <a:endParaRPr lang="en-IN" sz="1800" dirty="0">
              <a:effectLst/>
              <a:latin typeface="Times New Roman" panose="02020603050405020304" pitchFamily="18" charset="0"/>
              <a:ea typeface="Times New Roman" panose="02020603050405020304" pitchFamily="18" charset="0"/>
            </a:endParaRPr>
          </a:p>
          <a:p>
            <a:pPr marL="0" indent="0">
              <a:buNone/>
            </a:pPr>
            <a:r>
              <a:rPr lang="en-US" sz="1800" dirty="0">
                <a:effectLst/>
                <a:latin typeface="Times New Roman" panose="02020603050405020304" pitchFamily="18" charset="0"/>
                <a:ea typeface="Times New Roman" panose="02020603050405020304" pitchFamily="18" charset="0"/>
              </a:rPr>
              <a:t> break</a:t>
            </a:r>
            <a:endParaRPr lang="en-IN" dirty="0"/>
          </a:p>
        </p:txBody>
      </p:sp>
    </p:spTree>
    <p:extLst>
      <p:ext uri="{BB962C8B-B14F-4D97-AF65-F5344CB8AC3E}">
        <p14:creationId xmlns:p14="http://schemas.microsoft.com/office/powerpoint/2010/main" val="2887642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D40ECC-EC64-64A4-2176-263CD8E70B0A}"/>
              </a:ext>
            </a:extLst>
          </p:cNvPr>
          <p:cNvSpPr>
            <a:spLocks noGrp="1"/>
          </p:cNvSpPr>
          <p:nvPr>
            <p:ph idx="1"/>
          </p:nvPr>
        </p:nvSpPr>
        <p:spPr>
          <a:xfrm>
            <a:off x="1638300" y="292100"/>
            <a:ext cx="8915400" cy="6184900"/>
          </a:xfrm>
        </p:spPr>
        <p:txBody>
          <a:bodyPr>
            <a:normAutofit/>
          </a:bodyPr>
          <a:lstStyle/>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pt-BR" sz="1800" dirty="0">
                <a:effectLst/>
                <a:latin typeface="Times New Roman" panose="02020603050405020304" pitchFamily="18" charset="0"/>
                <a:ea typeface="Times New Roman" panose="02020603050405020304" pitchFamily="18" charset="0"/>
              </a:rPr>
              <a:t>frame = cv2.imencode('.jpg', img_BGR)[1].tobytes()</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        yield(b'--frame\r\n'b'Content-Type: image/jpeg\r\n\r\n' + frame + b'\r\n')</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@app.route('/video')</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def video():</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pt-BR" sz="18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It returns a response object that contains a generator function that yields a sequence of images</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 response object with the gen() function as the body.</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Response(gen(),</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mimetype</a:t>
            </a:r>
            <a:r>
              <a:rPr lang="en-US" sz="1800" dirty="0">
                <a:effectLst/>
                <a:latin typeface="Times New Roman" panose="02020603050405020304" pitchFamily="18" charset="0"/>
                <a:ea typeface="Times New Roman" panose="02020603050405020304" pitchFamily="18" charset="0"/>
              </a:rPr>
              <a:t>='multipart/x-mixed-replace; boundary=frame')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@app.route("/predict1", methods=["GET", "POST"])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predict():</a:t>
            </a: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The function takes in an image, runs it through the model, and then saves the output image to a static folder</a:t>
            </a:r>
            <a:endParaRPr lang="en-IN" dirty="0"/>
          </a:p>
        </p:txBody>
      </p:sp>
    </p:spTree>
    <p:extLst>
      <p:ext uri="{BB962C8B-B14F-4D97-AF65-F5344CB8AC3E}">
        <p14:creationId xmlns:p14="http://schemas.microsoft.com/office/powerpoint/2010/main" val="9023877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787A57-A815-7F4A-1BB8-30C19648A511}"/>
              </a:ext>
            </a:extLst>
          </p:cNvPr>
          <p:cNvSpPr>
            <a:spLocks noGrp="1"/>
          </p:cNvSpPr>
          <p:nvPr>
            <p:ph idx="1"/>
          </p:nvPr>
        </p:nvSpPr>
        <p:spPr>
          <a:xfrm>
            <a:off x="1638300" y="317500"/>
            <a:ext cx="8915400" cy="6184900"/>
          </a:xfrm>
        </p:spPr>
        <p:txBody>
          <a:bodyPr/>
          <a:lstStyle/>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if </a:t>
            </a:r>
            <a:r>
              <a:rPr lang="en-US" sz="1800" dirty="0" err="1">
                <a:effectLst/>
                <a:latin typeface="Times New Roman" panose="02020603050405020304" pitchFamily="18" charset="0"/>
                <a:ea typeface="Times New Roman" panose="02020603050405020304" pitchFamily="18" charset="0"/>
              </a:rPr>
              <a:t>request.method</a:t>
            </a:r>
            <a:r>
              <a:rPr lang="en-US" sz="1800" dirty="0">
                <a:effectLst/>
                <a:latin typeface="Times New Roman" panose="02020603050405020304" pitchFamily="18" charset="0"/>
                <a:ea typeface="Times New Roman" panose="02020603050405020304" pitchFamily="18" charset="0"/>
              </a:rPr>
              <a:t> == "POST":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if "file" not in </a:t>
            </a:r>
            <a:r>
              <a:rPr lang="en-US" sz="1800" dirty="0" err="1">
                <a:effectLst/>
                <a:latin typeface="Times New Roman" panose="02020603050405020304" pitchFamily="18" charset="0"/>
                <a:ea typeface="Times New Roman" panose="02020603050405020304" pitchFamily="18" charset="0"/>
              </a:rPr>
              <a:t>request.files</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redirect(request.url)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file = </a:t>
            </a:r>
            <a:r>
              <a:rPr lang="en-US" sz="1800" dirty="0" err="1">
                <a:effectLst/>
                <a:latin typeface="Times New Roman" panose="02020603050405020304" pitchFamily="18" charset="0"/>
                <a:ea typeface="Times New Roman" panose="02020603050405020304" pitchFamily="18" charset="0"/>
              </a:rPr>
              <a:t>request.files</a:t>
            </a:r>
            <a:r>
              <a:rPr lang="en-US" sz="1800" dirty="0">
                <a:effectLst/>
                <a:latin typeface="Times New Roman" panose="02020603050405020304" pitchFamily="18" charset="0"/>
                <a:ea typeface="Times New Roman" panose="02020603050405020304" pitchFamily="18" charset="0"/>
              </a:rPr>
              <a:t>["file"]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if not file:</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img_bytes</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file.read</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Image.open</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io.BytesIO</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img_bytes</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results = model(</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 size=640)</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results.render</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for </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 in </a:t>
            </a:r>
            <a:r>
              <a:rPr lang="en-US" sz="1800" dirty="0" err="1">
                <a:effectLst/>
                <a:latin typeface="Times New Roman" panose="02020603050405020304" pitchFamily="18" charset="0"/>
                <a:ea typeface="Times New Roman" panose="02020603050405020304" pitchFamily="18" charset="0"/>
              </a:rPr>
              <a:t>results.render</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img_base64 = </a:t>
            </a:r>
            <a:r>
              <a:rPr lang="en-US" sz="1800" dirty="0" err="1">
                <a:effectLst/>
                <a:latin typeface="Times New Roman" panose="02020603050405020304" pitchFamily="18" charset="0"/>
                <a:ea typeface="Times New Roman" panose="02020603050405020304" pitchFamily="18" charset="0"/>
              </a:rPr>
              <a:t>Image.fromarray</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img_base64.save("static/image0.jpg", format="JPEG")</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redirect("static/image0.jpg")</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("index.html")</a:t>
            </a:r>
            <a:endParaRPr lang="en-IN" dirty="0"/>
          </a:p>
        </p:txBody>
      </p:sp>
    </p:spTree>
    <p:extLst>
      <p:ext uri="{BB962C8B-B14F-4D97-AF65-F5344CB8AC3E}">
        <p14:creationId xmlns:p14="http://schemas.microsoft.com/office/powerpoint/2010/main" val="33850283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E4AD0D-EA83-2AC0-2B0F-5E08B108100E}"/>
              </a:ext>
            </a:extLst>
          </p:cNvPr>
          <p:cNvSpPr>
            <a:spLocks noGrp="1"/>
          </p:cNvSpPr>
          <p:nvPr>
            <p:ph idx="1"/>
          </p:nvPr>
        </p:nvSpPr>
        <p:spPr>
          <a:xfrm>
            <a:off x="1638300" y="368300"/>
            <a:ext cx="8915400" cy="6096000"/>
          </a:xfrm>
        </p:spPr>
        <p:txBody>
          <a:bodyPr>
            <a:normAutofit/>
          </a:bodyPr>
          <a:lstStyle/>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@app.route("/index")</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index():</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("index.html")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@app.route("/about")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about():</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("about.html")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@app.route("/notebook")</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notebook():</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("Notebook.html")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@app.route("/notebook1")</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notebook1():</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("Notebook1.html")</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@app.route("/charyolo")</a:t>
            </a:r>
            <a:endParaRPr lang="en-IN" sz="1800"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def </a:t>
            </a:r>
            <a:r>
              <a:rPr lang="en-US" sz="1800" dirty="0" err="1">
                <a:effectLst/>
                <a:latin typeface="Times New Roman" panose="02020603050405020304" pitchFamily="18" charset="0"/>
                <a:ea typeface="Times New Roman" panose="02020603050405020304" pitchFamily="18" charset="0"/>
              </a:rPr>
              <a:t>charyolo</a:t>
            </a:r>
            <a:r>
              <a:rPr lang="en-US" sz="1800" dirty="0">
                <a:effectLst/>
                <a:latin typeface="Times New Roman" panose="02020603050405020304" pitchFamily="18" charset="0"/>
                <a:ea typeface="Times New Roman" panose="02020603050405020304" pitchFamily="18" charset="0"/>
              </a:rPr>
              <a:t>():</a:t>
            </a:r>
          </a:p>
          <a:p>
            <a:pPr marL="114300" marR="179705" indent="0">
              <a:spcAft>
                <a:spcPts val="0"/>
              </a:spcAft>
              <a:buNone/>
              <a:tabLst>
                <a:tab pos="855345" algn="l"/>
              </a:tabLst>
            </a:pPr>
            <a:r>
              <a:rPr lang="en-US" sz="1800" dirty="0">
                <a:effectLst/>
                <a:latin typeface="Times New Roman" panose="02020603050405020304" pitchFamily="18" charset="0"/>
                <a:ea typeface="Times New Roman" panose="02020603050405020304" pitchFamily="18" charset="0"/>
              </a:rPr>
              <a:t>return </a:t>
            </a:r>
            <a:r>
              <a:rPr lang="en-US" sz="1800" dirty="0" err="1">
                <a:effectLst/>
                <a:latin typeface="Times New Roman" panose="02020603050405020304" pitchFamily="18" charset="0"/>
                <a:ea typeface="Times New Roman" panose="02020603050405020304" pitchFamily="18" charset="0"/>
              </a:rPr>
              <a:t>render_template</a:t>
            </a:r>
            <a:r>
              <a:rPr lang="en-US" sz="1800" dirty="0">
                <a:effectLst/>
                <a:latin typeface="Times New Roman" panose="02020603050405020304" pitchFamily="18" charset="0"/>
                <a:ea typeface="Times New Roman" panose="02020603050405020304" pitchFamily="18" charset="0"/>
              </a:rPr>
              <a:t>("index1.html")</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5391468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8D161E-4C51-EEC4-83FC-7080F6FE69D2}"/>
              </a:ext>
            </a:extLst>
          </p:cNvPr>
          <p:cNvSpPr>
            <a:spLocks noGrp="1"/>
          </p:cNvSpPr>
          <p:nvPr>
            <p:ph idx="1"/>
          </p:nvPr>
        </p:nvSpPr>
        <p:spPr>
          <a:xfrm>
            <a:off x="1638300" y="355600"/>
            <a:ext cx="8915400" cy="6197600"/>
          </a:xfrm>
        </p:spPr>
        <p:txBody>
          <a:bodyPr>
            <a:normAutofit lnSpcReduction="10000"/>
          </a:bodyPr>
          <a:lstStyle/>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@app.route("/predict", methods=['POST'])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@cross_origin()</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def </a:t>
            </a:r>
            <a:r>
              <a:rPr lang="en-US" dirty="0" err="1">
                <a:effectLst/>
                <a:latin typeface="Times New Roman" panose="02020603050405020304" pitchFamily="18" charset="0"/>
                <a:ea typeface="Times New Roman" panose="02020603050405020304" pitchFamily="18" charset="0"/>
              </a:rPr>
              <a:t>predictRoute</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try:</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image = </a:t>
            </a:r>
            <a:r>
              <a:rPr lang="en-US" dirty="0" err="1">
                <a:effectLst/>
                <a:latin typeface="Times New Roman" panose="02020603050405020304" pitchFamily="18" charset="0"/>
                <a:ea typeface="Times New Roman" panose="02020603050405020304" pitchFamily="18" charset="0"/>
              </a:rPr>
              <a:t>request.json</a:t>
            </a:r>
            <a:r>
              <a:rPr lang="en-US" dirty="0">
                <a:effectLst/>
                <a:latin typeface="Times New Roman" panose="02020603050405020304" pitchFamily="18" charset="0"/>
                <a:ea typeface="Times New Roman" panose="02020603050405020304" pitchFamily="18" charset="0"/>
              </a:rPr>
              <a:t>['image']</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logger.info("Image loaded")</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clApp</a:t>
            </a:r>
            <a:r>
              <a:rPr lang="en-US" dirty="0">
                <a:effectLst/>
                <a:latin typeface="Times New Roman" panose="02020603050405020304" pitchFamily="18" charset="0"/>
                <a:ea typeface="Times New Roman" panose="02020603050405020304" pitchFamily="18" charset="0"/>
              </a:rPr>
              <a:t> = </a:t>
            </a:r>
            <a:r>
              <a:rPr lang="en-US" dirty="0" err="1">
                <a:effectLst/>
                <a:latin typeface="Times New Roman" panose="02020603050405020304" pitchFamily="18" charset="0"/>
                <a:ea typeface="Times New Roman" panose="02020603050405020304" pitchFamily="18" charset="0"/>
              </a:rPr>
              <a:t>ClientApp</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decodeImage</a:t>
            </a:r>
            <a:r>
              <a:rPr lang="en-US" dirty="0">
                <a:effectLst/>
                <a:latin typeface="Times New Roman" panose="02020603050405020304" pitchFamily="18" charset="0"/>
                <a:ea typeface="Times New Roman" panose="02020603050405020304" pitchFamily="18" charset="0"/>
              </a:rPr>
              <a:t>(image, </a:t>
            </a:r>
            <a:r>
              <a:rPr lang="en-US" dirty="0" err="1">
                <a:effectLst/>
                <a:latin typeface="Times New Roman" panose="02020603050405020304" pitchFamily="18" charset="0"/>
                <a:ea typeface="Times New Roman" panose="02020603050405020304" pitchFamily="18" charset="0"/>
              </a:rPr>
              <a:t>clApp.filename</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result = </a:t>
            </a:r>
            <a:r>
              <a:rPr lang="en-US" dirty="0" err="1">
                <a:effectLst/>
                <a:latin typeface="Times New Roman" panose="02020603050405020304" pitchFamily="18" charset="0"/>
                <a:ea typeface="Times New Roman" panose="02020603050405020304" pitchFamily="18" charset="0"/>
              </a:rPr>
              <a:t>clApp.obj_detect.run_inference</a:t>
            </a:r>
            <a:r>
              <a:rPr lang="en-US"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return </a:t>
            </a:r>
            <a:r>
              <a:rPr lang="en-US" dirty="0" err="1">
                <a:effectLst/>
                <a:latin typeface="Times New Roman" panose="02020603050405020304" pitchFamily="18" charset="0"/>
                <a:ea typeface="Times New Roman" panose="02020603050405020304" pitchFamily="18" charset="0"/>
              </a:rPr>
              <a:t>jsonify</a:t>
            </a:r>
            <a:r>
              <a:rPr lang="en-US" dirty="0">
                <a:effectLst/>
                <a:latin typeface="Times New Roman" panose="02020603050405020304" pitchFamily="18" charset="0"/>
                <a:ea typeface="Times New Roman" panose="02020603050405020304" pitchFamily="18" charset="0"/>
              </a:rPr>
              <a:t>(result)</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except Exception as e:</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return </a:t>
            </a:r>
            <a:r>
              <a:rPr lang="en-US" dirty="0" err="1">
                <a:effectLst/>
                <a:latin typeface="Times New Roman" panose="02020603050405020304" pitchFamily="18" charset="0"/>
                <a:ea typeface="Times New Roman" panose="02020603050405020304" pitchFamily="18" charset="0"/>
              </a:rPr>
              <a:t>jsonify</a:t>
            </a:r>
            <a:r>
              <a:rPr lang="en-US" dirty="0">
                <a:effectLst/>
                <a:latin typeface="Times New Roman" panose="02020603050405020304" pitchFamily="18" charset="0"/>
                <a:ea typeface="Times New Roman" panose="02020603050405020304" pitchFamily="18" charset="0"/>
              </a:rPr>
              <a:t>(e)</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if __name__ == '__main__':</a:t>
            </a:r>
            <a:endParaRPr lang="en-IN" dirty="0">
              <a:effectLst/>
              <a:latin typeface="Times New Roman" panose="02020603050405020304" pitchFamily="18" charset="0"/>
              <a:ea typeface="Times New Roman" panose="02020603050405020304" pitchFamily="18" charset="0"/>
            </a:endParaRPr>
          </a:p>
          <a:p>
            <a:pPr marL="114300" marR="179705" indent="0">
              <a:spcAft>
                <a:spcPts val="0"/>
              </a:spcAft>
              <a:buNone/>
              <a:tabLst>
                <a:tab pos="855345" algn="l"/>
              </a:tabLs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app.run</a:t>
            </a:r>
            <a:r>
              <a:rPr lang="en-US" dirty="0">
                <a:effectLst/>
                <a:latin typeface="Times New Roman" panose="02020603050405020304" pitchFamily="18" charset="0"/>
                <a:ea typeface="Times New Roman" panose="02020603050405020304" pitchFamily="18" charset="0"/>
              </a:rPr>
              <a:t>(debug=False)</a:t>
            </a:r>
            <a:endParaRPr lang="en-IN" dirty="0">
              <a:effectLst/>
              <a:latin typeface="Times New Roman" panose="02020603050405020304" pitchFamily="18" charset="0"/>
              <a:ea typeface="Times New Roman" panose="02020603050405020304" pitchFamily="18" charset="0"/>
            </a:endParaRPr>
          </a:p>
          <a:p>
            <a:pPr marL="0" indent="0">
              <a:buNone/>
            </a:pPr>
            <a:br>
              <a:rPr lang="en-US" sz="1800" dirty="0">
                <a:effectLst/>
                <a:latin typeface="Times New Roman" panose="02020603050405020304" pitchFamily="18" charset="0"/>
                <a:ea typeface="Times New Roman" panose="02020603050405020304" pitchFamily="18" charset="0"/>
              </a:rPr>
            </a:br>
            <a:endParaRPr lang="en-IN" dirty="0"/>
          </a:p>
        </p:txBody>
      </p:sp>
    </p:spTree>
    <p:extLst>
      <p:ext uri="{BB962C8B-B14F-4D97-AF65-F5344CB8AC3E}">
        <p14:creationId xmlns:p14="http://schemas.microsoft.com/office/powerpoint/2010/main" val="17027705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1AEDA-7845-984E-8EC6-B1CF706A3CCA}"/>
              </a:ext>
            </a:extLst>
          </p:cNvPr>
          <p:cNvSpPr>
            <a:spLocks noGrp="1"/>
          </p:cNvSpPr>
          <p:nvPr>
            <p:ph type="title"/>
          </p:nvPr>
        </p:nvSpPr>
        <p:spPr>
          <a:xfrm>
            <a:off x="1867712" y="624110"/>
            <a:ext cx="8911687" cy="1280890"/>
          </a:xfrm>
        </p:spPr>
        <p:txBody>
          <a:bodyPr/>
          <a:lstStyle/>
          <a:p>
            <a:r>
              <a:rPr lang="en-US" b="1" dirty="0">
                <a:latin typeface="Times New Roman" panose="02020603050405020304" pitchFamily="18" charset="0"/>
                <a:cs typeface="Times New Roman" panose="02020603050405020304" pitchFamily="18" charset="0"/>
              </a:rPr>
              <a:t>RESULTS</a:t>
            </a:r>
            <a:endParaRPr lang="en-IN" b="1" dirty="0">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20D5DD0E-B4FB-ADC2-32A1-56CF949A216D}"/>
              </a:ext>
            </a:extLst>
          </p:cNvPr>
          <p:cNvSpPr>
            <a:spLocks noGrp="1"/>
          </p:cNvSpPr>
          <p:nvPr>
            <p:ph idx="1"/>
          </p:nvPr>
        </p:nvSpPr>
        <p:spPr>
          <a:xfrm>
            <a:off x="1867712" y="1904999"/>
            <a:ext cx="8915400" cy="4563035"/>
          </a:xfrm>
        </p:spPr>
        <p:txBody>
          <a:bodyPr>
            <a:normAutofit/>
          </a:bodyPr>
          <a:lstStyle/>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Home page</a:t>
            </a:r>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930F8639-269E-54E5-66BC-F2687E71319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62420" y="1399025"/>
            <a:ext cx="9031404" cy="4329953"/>
          </a:xfrm>
          <a:prstGeom prst="rect">
            <a:avLst/>
          </a:prstGeom>
        </p:spPr>
      </p:pic>
    </p:spTree>
    <p:extLst>
      <p:ext uri="{BB962C8B-B14F-4D97-AF65-F5344CB8AC3E}">
        <p14:creationId xmlns:p14="http://schemas.microsoft.com/office/powerpoint/2010/main" val="25209677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FE20FE-4B4E-A850-1B80-6245F1B81687}"/>
              </a:ext>
            </a:extLst>
          </p:cNvPr>
          <p:cNvSpPr>
            <a:spLocks noGrp="1"/>
          </p:cNvSpPr>
          <p:nvPr>
            <p:ph idx="1"/>
          </p:nvPr>
        </p:nvSpPr>
        <p:spPr>
          <a:xfrm>
            <a:off x="2589212" y="712694"/>
            <a:ext cx="8915400" cy="5198528"/>
          </a:xfrm>
        </p:spPr>
        <p:txBody>
          <a:bodyPr/>
          <a:lstStyle/>
          <a:p>
            <a:endParaRPr lang="en-US"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pPr marL="3657600" lvl="8" indent="0">
              <a:buNone/>
            </a:pPr>
            <a:r>
              <a:rPr lang="en-IN" sz="1800" dirty="0">
                <a:latin typeface="Times New Roman" panose="02020603050405020304" pitchFamily="18" charset="0"/>
                <a:cs typeface="Times New Roman" panose="02020603050405020304" pitchFamily="18" charset="0"/>
              </a:rPr>
              <a:t>Sign In Page</a:t>
            </a:r>
          </a:p>
        </p:txBody>
      </p:sp>
      <p:pic>
        <p:nvPicPr>
          <p:cNvPr id="4" name="Picture 3">
            <a:extLst>
              <a:ext uri="{FF2B5EF4-FFF2-40B4-BE49-F238E27FC236}">
                <a16:creationId xmlns:a16="http://schemas.microsoft.com/office/drawing/2014/main" id="{865E3599-5427-85C8-07E5-53E722DCB8C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89212" y="1004138"/>
            <a:ext cx="8531506" cy="4294003"/>
          </a:xfrm>
          <a:prstGeom prst="rect">
            <a:avLst/>
          </a:prstGeom>
        </p:spPr>
      </p:pic>
    </p:spTree>
    <p:extLst>
      <p:ext uri="{BB962C8B-B14F-4D97-AF65-F5344CB8AC3E}">
        <p14:creationId xmlns:p14="http://schemas.microsoft.com/office/powerpoint/2010/main" val="1674270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DD1DC5-722B-F6EE-351B-1E2595378467}"/>
              </a:ext>
            </a:extLst>
          </p:cNvPr>
          <p:cNvSpPr>
            <a:spLocks noGrp="1"/>
          </p:cNvSpPr>
          <p:nvPr>
            <p:ph idx="1"/>
          </p:nvPr>
        </p:nvSpPr>
        <p:spPr>
          <a:xfrm>
            <a:off x="2589212" y="376518"/>
            <a:ext cx="8915400" cy="5795682"/>
          </a:xfrm>
        </p:spPr>
        <p:txBody>
          <a:bodyPr>
            <a:normAutofit fontScale="92500" lnSpcReduction="10000"/>
          </a:bodyPr>
          <a:lstStyle/>
          <a:p>
            <a:endParaRPr lang="en-US"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pPr marL="3200400" lvl="7" indent="0">
              <a:buNone/>
            </a:pPr>
            <a:r>
              <a:rPr lang="en-IN" sz="1800" dirty="0">
                <a:latin typeface="Times New Roman" panose="02020603050405020304" pitchFamily="18" charset="0"/>
                <a:cs typeface="Times New Roman" panose="02020603050405020304" pitchFamily="18" charset="0"/>
              </a:rPr>
              <a:t>	</a:t>
            </a:r>
          </a:p>
          <a:p>
            <a:pPr marL="3200400" lvl="7" indent="0">
              <a:buNone/>
            </a:pPr>
            <a:r>
              <a:rPr lang="en-IN" sz="1800" dirty="0">
                <a:latin typeface="Times New Roman" panose="02020603050405020304" pitchFamily="18" charset="0"/>
                <a:cs typeface="Times New Roman" panose="02020603050405020304" pitchFamily="18" charset="0"/>
              </a:rPr>
              <a:t>	</a:t>
            </a:r>
          </a:p>
          <a:p>
            <a:pPr marL="3200400" lvl="7" indent="0">
              <a:buNone/>
            </a:pP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Yolo</a:t>
            </a:r>
            <a:r>
              <a:rPr lang="en-IN" sz="1800" dirty="0">
                <a:latin typeface="Times New Roman" panose="02020603050405020304" pitchFamily="18" charset="0"/>
                <a:cs typeface="Times New Roman" panose="02020603050405020304" pitchFamily="18" charset="0"/>
              </a:rPr>
              <a:t> V3 Detection</a:t>
            </a:r>
          </a:p>
        </p:txBody>
      </p:sp>
      <p:pic>
        <p:nvPicPr>
          <p:cNvPr id="4" name="Picture 3">
            <a:extLst>
              <a:ext uri="{FF2B5EF4-FFF2-40B4-BE49-F238E27FC236}">
                <a16:creationId xmlns:a16="http://schemas.microsoft.com/office/drawing/2014/main" id="{E3EB396C-82D2-4171-266A-E732C47B6C5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89212" y="946777"/>
            <a:ext cx="8652529" cy="4579964"/>
          </a:xfrm>
          <a:prstGeom prst="rect">
            <a:avLst/>
          </a:prstGeom>
        </p:spPr>
      </p:pic>
    </p:spTree>
    <p:extLst>
      <p:ext uri="{BB962C8B-B14F-4D97-AF65-F5344CB8AC3E}">
        <p14:creationId xmlns:p14="http://schemas.microsoft.com/office/powerpoint/2010/main" val="1508758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C405A-EA89-6BC7-4EE7-61AD234B2964}"/>
              </a:ext>
            </a:extLst>
          </p:cNvPr>
          <p:cNvSpPr>
            <a:spLocks noGrp="1"/>
          </p:cNvSpPr>
          <p:nvPr>
            <p:ph type="title"/>
          </p:nvPr>
        </p:nvSpPr>
        <p:spPr>
          <a:xfrm>
            <a:off x="1510553" y="639641"/>
            <a:ext cx="10515600" cy="450663"/>
          </a:xfrm>
        </p:spPr>
        <p:txBody>
          <a:bodyPr>
            <a:normAutofit fontScale="90000"/>
          </a:bodyPr>
          <a:lstStyle/>
          <a:p>
            <a:r>
              <a:rPr lang="en-IN" b="1" dirty="0">
                <a:latin typeface="Times New Roman" panose="02020603050405020304" pitchFamily="18" charset="0"/>
                <a:cs typeface="Times New Roman" panose="02020603050405020304" pitchFamily="18" charset="0"/>
              </a:rPr>
              <a:t>EXISTING SYSTEM</a:t>
            </a:r>
          </a:p>
        </p:txBody>
      </p:sp>
      <p:sp>
        <p:nvSpPr>
          <p:cNvPr id="3" name="Content Placeholder 2">
            <a:extLst>
              <a:ext uri="{FF2B5EF4-FFF2-40B4-BE49-F238E27FC236}">
                <a16:creationId xmlns:a16="http://schemas.microsoft.com/office/drawing/2014/main" id="{5D823219-0527-234B-96BA-6B967294BF0C}"/>
              </a:ext>
            </a:extLst>
          </p:cNvPr>
          <p:cNvSpPr>
            <a:spLocks noGrp="1"/>
          </p:cNvSpPr>
          <p:nvPr>
            <p:ph idx="1"/>
          </p:nvPr>
        </p:nvSpPr>
        <p:spPr>
          <a:xfrm>
            <a:off x="1510553" y="1317588"/>
            <a:ext cx="10515600" cy="4691204"/>
          </a:xfrm>
        </p:spPr>
        <p:txBody>
          <a:bodyPr>
            <a:normAutofit/>
          </a:bodyPr>
          <a:lstStyle/>
          <a:p>
            <a:pPr marR="179705" algn="just">
              <a:lnSpc>
                <a:spcPct val="150000"/>
              </a:lnSpc>
              <a:spcBef>
                <a:spcPts val="25"/>
              </a:spcBef>
            </a:pPr>
            <a:r>
              <a:rPr lang="en-US" sz="2000" dirty="0">
                <a:effectLst/>
                <a:latin typeface="Times New Roman" panose="02020603050405020304" pitchFamily="18" charset="0"/>
                <a:ea typeface="Times New Roman" panose="02020603050405020304" pitchFamily="18" charset="0"/>
              </a:rPr>
              <a:t>Rapid road traffic requires a large amount of traffic monitoring and management skills. In this case, you will not be able to manually track vehicles moving at high speeds on the road. Also, human energy and time is wasted. </a:t>
            </a:r>
          </a:p>
          <a:p>
            <a:pPr marR="179705" algn="just">
              <a:lnSpc>
                <a:spcPct val="150000"/>
              </a:lnSpc>
              <a:spcBef>
                <a:spcPts val="25"/>
              </a:spcBef>
            </a:pPr>
            <a:r>
              <a:rPr lang="en-US" sz="2000" dirty="0">
                <a:effectLst/>
                <a:latin typeface="Times New Roman" panose="02020603050405020304" pitchFamily="18" charset="0"/>
                <a:ea typeface="Times New Roman" panose="02020603050405020304" pitchFamily="18" charset="0"/>
              </a:rPr>
              <a:t>It is having been operated manually, that will cause a lot of difficulty and many mistakes. Hence there is a necessary to make an automated system that assist in tracking vehicles by tracking their number plate in a more efficiently.</a:t>
            </a:r>
            <a:endParaRPr lang="en-IN" sz="2000" dirty="0">
              <a:effectLst/>
              <a:latin typeface="Times New Roman" panose="02020603050405020304" pitchFamily="18" charset="0"/>
              <a:ea typeface="Times New Roman" panose="02020603050405020304" pitchFamily="18" charset="0"/>
            </a:endParaRPr>
          </a:p>
          <a:p>
            <a:pPr marR="179705" algn="just">
              <a:lnSpc>
                <a:spcPct val="150000"/>
              </a:lnSpc>
              <a:spcBef>
                <a:spcPts val="25"/>
              </a:spcBef>
              <a:spcAft>
                <a:spcPts val="0"/>
              </a:spcAft>
            </a:pP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422215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44CF27-4E50-FC1D-1840-54CE1831BB04}"/>
              </a:ext>
            </a:extLst>
          </p:cNvPr>
          <p:cNvSpPr>
            <a:spLocks noGrp="1"/>
          </p:cNvSpPr>
          <p:nvPr>
            <p:ph idx="1"/>
          </p:nvPr>
        </p:nvSpPr>
        <p:spPr>
          <a:xfrm>
            <a:off x="2589212" y="605118"/>
            <a:ext cx="8915400" cy="5567082"/>
          </a:xfrm>
        </p:spPr>
        <p:txBody>
          <a:bodyPr>
            <a:normAutofit lnSpcReduction="10000"/>
          </a:bodyPr>
          <a:lstStyle/>
          <a:p>
            <a:endParaRPr lang="en-US"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pPr marL="3657600" lvl="8" indent="0">
              <a:buNone/>
            </a:pPr>
            <a:r>
              <a:rPr lang="en-IN" sz="1800" dirty="0" err="1">
                <a:latin typeface="Times New Roman" panose="02020603050405020304" pitchFamily="18" charset="0"/>
                <a:cs typeface="Times New Roman" panose="02020603050405020304" pitchFamily="18" charset="0"/>
              </a:rPr>
              <a:t>Yolo</a:t>
            </a:r>
            <a:r>
              <a:rPr lang="en-IN" sz="1800" dirty="0">
                <a:latin typeface="Times New Roman" panose="02020603050405020304" pitchFamily="18" charset="0"/>
                <a:cs typeface="Times New Roman" panose="02020603050405020304" pitchFamily="18" charset="0"/>
              </a:rPr>
              <a:t> V5 with Character</a:t>
            </a:r>
          </a:p>
        </p:txBody>
      </p:sp>
      <p:pic>
        <p:nvPicPr>
          <p:cNvPr id="4" name="Picture 3">
            <a:extLst>
              <a:ext uri="{FF2B5EF4-FFF2-40B4-BE49-F238E27FC236}">
                <a16:creationId xmlns:a16="http://schemas.microsoft.com/office/drawing/2014/main" id="{DA60FEF8-4CE1-566B-FC80-94B3B94918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89212" y="874059"/>
            <a:ext cx="8915400" cy="4424082"/>
          </a:xfrm>
          <a:prstGeom prst="rect">
            <a:avLst/>
          </a:prstGeom>
        </p:spPr>
      </p:pic>
    </p:spTree>
    <p:extLst>
      <p:ext uri="{BB962C8B-B14F-4D97-AF65-F5344CB8AC3E}">
        <p14:creationId xmlns:p14="http://schemas.microsoft.com/office/powerpoint/2010/main" val="33379500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6F67AB-1FCE-5BC9-52D6-4CD786FFFB1C}"/>
              </a:ext>
            </a:extLst>
          </p:cNvPr>
          <p:cNvSpPr>
            <a:spLocks noGrp="1"/>
          </p:cNvSpPr>
          <p:nvPr>
            <p:ph idx="1"/>
          </p:nvPr>
        </p:nvSpPr>
        <p:spPr>
          <a:xfrm>
            <a:off x="2589212" y="779929"/>
            <a:ext cx="8915400" cy="5526742"/>
          </a:xfrm>
        </p:spPr>
        <p:txBody>
          <a:bodyPr>
            <a:normAutofit lnSpcReduction="10000"/>
          </a:bodyPr>
          <a:lstStyle/>
          <a:p>
            <a:endParaRPr lang="en-US"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pPr marL="3200400" lvl="7" indent="0">
              <a:buNone/>
            </a:pPr>
            <a:r>
              <a:rPr lang="en-IN" dirty="0"/>
              <a:t>		</a:t>
            </a:r>
          </a:p>
          <a:p>
            <a:pPr marL="3200400" lvl="7" indent="0">
              <a:buNone/>
            </a:pP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Yolo</a:t>
            </a:r>
            <a:r>
              <a:rPr lang="en-IN" sz="1800" dirty="0">
                <a:latin typeface="Times New Roman" panose="02020603050405020304" pitchFamily="18" charset="0"/>
                <a:cs typeface="Times New Roman" panose="02020603050405020304" pitchFamily="18" charset="0"/>
              </a:rPr>
              <a:t> V5</a:t>
            </a:r>
            <a:endParaRPr lang="en-IN" dirty="0"/>
          </a:p>
        </p:txBody>
      </p:sp>
      <p:pic>
        <p:nvPicPr>
          <p:cNvPr id="4" name="Picture 3">
            <a:extLst>
              <a:ext uri="{FF2B5EF4-FFF2-40B4-BE49-F238E27FC236}">
                <a16:creationId xmlns:a16="http://schemas.microsoft.com/office/drawing/2014/main" id="{A89F792B-E449-A824-EE51-7F37AD60547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89212" y="981634"/>
            <a:ext cx="8915400" cy="4787153"/>
          </a:xfrm>
          <a:prstGeom prst="rect">
            <a:avLst/>
          </a:prstGeom>
        </p:spPr>
      </p:pic>
    </p:spTree>
    <p:extLst>
      <p:ext uri="{BB962C8B-B14F-4D97-AF65-F5344CB8AC3E}">
        <p14:creationId xmlns:p14="http://schemas.microsoft.com/office/powerpoint/2010/main" val="40502847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BAE84-988A-880C-55C9-8470C263B77C}"/>
              </a:ext>
            </a:extLst>
          </p:cNvPr>
          <p:cNvSpPr>
            <a:spLocks noGrp="1"/>
          </p:cNvSpPr>
          <p:nvPr>
            <p:ph type="title"/>
          </p:nvPr>
        </p:nvSpPr>
        <p:spPr>
          <a:xfrm>
            <a:off x="1546412" y="654908"/>
            <a:ext cx="10515600" cy="459628"/>
          </a:xfrm>
        </p:spPr>
        <p:txBody>
          <a:bodyPr>
            <a:normAutofit fontScale="90000"/>
          </a:bodyPr>
          <a:lstStyle/>
          <a:p>
            <a:r>
              <a:rPr lang="en-IN"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0B305A6A-65C6-416A-DB6F-979C58E518A9}"/>
              </a:ext>
            </a:extLst>
          </p:cNvPr>
          <p:cNvSpPr>
            <a:spLocks noGrp="1"/>
          </p:cNvSpPr>
          <p:nvPr>
            <p:ph idx="1"/>
          </p:nvPr>
        </p:nvSpPr>
        <p:spPr>
          <a:xfrm>
            <a:off x="1546412" y="1287956"/>
            <a:ext cx="10515600" cy="5088556"/>
          </a:xfrm>
        </p:spPr>
        <p:txBody>
          <a:bodyPr>
            <a:noAutofit/>
          </a:bodyPr>
          <a:lstStyle/>
          <a:p>
            <a:pPr marR="179705" algn="just">
              <a:lnSpc>
                <a:spcPct val="150000"/>
              </a:lnSpc>
              <a:spcBef>
                <a:spcPts val="25"/>
              </a:spcBef>
            </a:pPr>
            <a:r>
              <a:rPr lang="en-US" b="0" spc="-5" dirty="0">
                <a:effectLst/>
                <a:latin typeface="Times New Roman" panose="02020603050405020304" pitchFamily="18" charset="0"/>
                <a:ea typeface="Times New Roman" panose="02020603050405020304" pitchFamily="18" charset="0"/>
              </a:rPr>
              <a:t>License Plate Image Analysis</a:t>
            </a:r>
            <a:r>
              <a:rPr lang="en-US" b="1" spc="-5" dirty="0">
                <a:effectLst/>
                <a:latin typeface="Times New Roman" panose="02020603050405020304" pitchFamily="18" charset="0"/>
                <a:ea typeface="Times New Roman" panose="02020603050405020304" pitchFamily="18" charset="0"/>
              </a:rPr>
              <a:t> </a:t>
            </a:r>
            <a:r>
              <a:rPr lang="en-US" b="0" dirty="0">
                <a:effectLst/>
                <a:latin typeface="Times New Roman" panose="02020603050405020304" pitchFamily="18" charset="0"/>
                <a:ea typeface="Times New Roman" panose="02020603050405020304" pitchFamily="18" charset="0"/>
              </a:rPr>
              <a:t>system is a significant execution of artificial intelligence solutions for numerous aspects. It is generally helpful for security purposes, keeping vehicle record, toll collection, improved traffic monitoring, better parking system, vehicle tracking, etc. Many studies have been conducted on automatic number plate detection as well as character recognition. In reality, a variety of researchers have been done on many methods and techniques for this process. From the survey we can understand that there are different methods and techniques used and it has advantages and disadvantages, and the effectiveness of technique is different from each other. Each country has its own number plate numbering system, different number plate sizes and colors, and character language. The above survey can give you that Valuable understanding and instructions for the approach use. We have proposed a deep learning technique represented by the CNN model for both number plate detection and character recognition for ensuring a decent function of automatic Number Plate Recognition system.</a:t>
            </a:r>
            <a:endParaRPr lang="en-IN" b="1" dirty="0">
              <a:effectLst/>
              <a:latin typeface="Times New Roman" panose="02020603050405020304" pitchFamily="18" charset="0"/>
              <a:ea typeface="Times New Roman" panose="02020603050405020304" pitchFamily="18" charset="0"/>
            </a:endParaRPr>
          </a:p>
          <a:p>
            <a:pPr marR="179705" algn="just">
              <a:lnSpc>
                <a:spcPct val="150000"/>
              </a:lnSpc>
              <a:spcBef>
                <a:spcPts val="25"/>
              </a:spcBef>
              <a:spcAft>
                <a:spcPts val="0"/>
              </a:spcAft>
            </a:pP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5297154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57B6A-DDBF-A067-F984-CEFCF0E2559C}"/>
              </a:ext>
            </a:extLst>
          </p:cNvPr>
          <p:cNvSpPr>
            <a:spLocks noGrp="1"/>
          </p:cNvSpPr>
          <p:nvPr>
            <p:ph type="title"/>
          </p:nvPr>
        </p:nvSpPr>
        <p:spPr>
          <a:xfrm>
            <a:off x="1640156" y="656104"/>
            <a:ext cx="8911687" cy="1280890"/>
          </a:xfrm>
        </p:spPr>
        <p:txBody>
          <a:bodyPr/>
          <a:lstStyle/>
          <a:p>
            <a:r>
              <a:rPr lang="en-US" b="1" dirty="0">
                <a:latin typeface="Times New Roman" panose="02020603050405020304" pitchFamily="18" charset="0"/>
                <a:cs typeface="Times New Roman" panose="02020603050405020304" pitchFamily="18" charset="0"/>
              </a:rPr>
              <a:t>FUTURE ENHANCEMENT</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6F77507-5F17-2FAC-CCA7-3D5F0054EE31}"/>
              </a:ext>
            </a:extLst>
          </p:cNvPr>
          <p:cNvSpPr>
            <a:spLocks noGrp="1"/>
          </p:cNvSpPr>
          <p:nvPr>
            <p:ph idx="1"/>
          </p:nvPr>
        </p:nvSpPr>
        <p:spPr>
          <a:xfrm>
            <a:off x="1636443" y="1540189"/>
            <a:ext cx="8915400" cy="3777622"/>
          </a:xfrm>
        </p:spPr>
        <p:txBody>
          <a:bodyPr>
            <a:normAutofit/>
          </a:bodyPr>
          <a:lstStyle/>
          <a:p>
            <a:pPr algn="just"/>
            <a:r>
              <a:rPr lang="en-US" sz="2000" dirty="0">
                <a:effectLst/>
                <a:latin typeface="Times New Roman" panose="02020603050405020304" pitchFamily="18" charset="0"/>
                <a:ea typeface="Times New Roman" panose="02020603050405020304" pitchFamily="18" charset="0"/>
              </a:rPr>
              <a:t>The proposed algorithm gives higher accuracy than the existing algorithms also, it improves the complexity issues throughout the dataset. Also, we have planned to integrate the web server and the application. Also, the things algorithms will be further improved to much higher accuracy.</a:t>
            </a:r>
            <a:endParaRPr lang="en-IN" sz="2000" dirty="0"/>
          </a:p>
        </p:txBody>
      </p:sp>
    </p:spTree>
    <p:extLst>
      <p:ext uri="{BB962C8B-B14F-4D97-AF65-F5344CB8AC3E}">
        <p14:creationId xmlns:p14="http://schemas.microsoft.com/office/powerpoint/2010/main" val="18043299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F278C-5F55-D398-C5CA-24B1EC1BD174}"/>
              </a:ext>
            </a:extLst>
          </p:cNvPr>
          <p:cNvSpPr>
            <a:spLocks noGrp="1"/>
          </p:cNvSpPr>
          <p:nvPr>
            <p:ph type="title"/>
          </p:nvPr>
        </p:nvSpPr>
        <p:spPr>
          <a:xfrm>
            <a:off x="1640156" y="696245"/>
            <a:ext cx="8911687" cy="1280890"/>
          </a:xfrm>
        </p:spPr>
        <p:txBody>
          <a:bodyPr/>
          <a:lstStyle/>
          <a:p>
            <a:r>
              <a:rPr lang="en-US" b="1" dirty="0">
                <a:latin typeface="Times New Roman" panose="02020603050405020304" pitchFamily="18" charset="0"/>
                <a:cs typeface="Times New Roman" panose="02020603050405020304" pitchFamily="18" charset="0"/>
              </a:rPr>
              <a:t>REFERENCES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C80FC0A-FCE0-3F7B-24DC-047F6E2DA55B}"/>
              </a:ext>
            </a:extLst>
          </p:cNvPr>
          <p:cNvSpPr>
            <a:spLocks noGrp="1"/>
          </p:cNvSpPr>
          <p:nvPr>
            <p:ph idx="1"/>
          </p:nvPr>
        </p:nvSpPr>
        <p:spPr>
          <a:xfrm>
            <a:off x="1515180" y="1336690"/>
            <a:ext cx="10564584" cy="5163889"/>
          </a:xfrm>
        </p:spPr>
        <p:txBody>
          <a:bodyPr>
            <a:normAutofit fontScale="25000" lnSpcReduction="20000"/>
          </a:bodyPr>
          <a:lstStyle/>
          <a:p>
            <a:pPr algn="just">
              <a:lnSpc>
                <a:spcPct val="120000"/>
              </a:lnSpc>
            </a:pPr>
            <a:r>
              <a:rPr lang="en-US" sz="7200" dirty="0" err="1">
                <a:effectLst/>
                <a:latin typeface="Times New Roman" panose="02020603050405020304" pitchFamily="18" charset="0"/>
                <a:ea typeface="Times New Roman" panose="02020603050405020304" pitchFamily="18" charset="0"/>
              </a:rPr>
              <a:t>Selmi</a:t>
            </a:r>
            <a:r>
              <a:rPr lang="en-US" sz="7200" dirty="0">
                <a:effectLst/>
                <a:latin typeface="Times New Roman" panose="02020603050405020304" pitchFamily="18" charset="0"/>
                <a:ea typeface="Times New Roman" panose="02020603050405020304" pitchFamily="18" charset="0"/>
              </a:rPr>
              <a:t>, </a:t>
            </a:r>
            <a:r>
              <a:rPr lang="en-US" sz="7200" dirty="0" err="1">
                <a:effectLst/>
                <a:latin typeface="Times New Roman" panose="02020603050405020304" pitchFamily="18" charset="0"/>
                <a:ea typeface="Times New Roman" panose="02020603050405020304" pitchFamily="18" charset="0"/>
              </a:rPr>
              <a:t>Zied</a:t>
            </a:r>
            <a:r>
              <a:rPr lang="en-US" sz="7200" dirty="0">
                <a:effectLst/>
                <a:latin typeface="Times New Roman" panose="02020603050405020304" pitchFamily="18" charset="0"/>
                <a:ea typeface="Times New Roman" panose="02020603050405020304" pitchFamily="18" charset="0"/>
              </a:rPr>
              <a:t>; Ben Halima, Mohamed; </a:t>
            </a:r>
            <a:r>
              <a:rPr lang="en-US" sz="7200" dirty="0" err="1">
                <a:effectLst/>
                <a:latin typeface="Times New Roman" panose="02020603050405020304" pitchFamily="18" charset="0"/>
                <a:ea typeface="Times New Roman" panose="02020603050405020304" pitchFamily="18" charset="0"/>
              </a:rPr>
              <a:t>Alimi</a:t>
            </a:r>
            <a:r>
              <a:rPr lang="en-US" sz="7200" dirty="0">
                <a:effectLst/>
                <a:latin typeface="Times New Roman" panose="02020603050405020304" pitchFamily="18" charset="0"/>
                <a:ea typeface="Times New Roman" panose="02020603050405020304" pitchFamily="18" charset="0"/>
              </a:rPr>
              <a:t>, Adel M. (2017). [IEEE 2017 14th IAPR International Conference on Document Analysis and Recognition (ICDAR) - Kyoto, Japan (2017.11.9-2017.11.15)] 2017 14th IAPR International Conference on Document Analysis and Recognition (ICDAR) - Deep Learning System for Automatic License Plate Detection and Recognition. </a:t>
            </a:r>
            <a:endParaRPr lang="en-IN" sz="7200" dirty="0">
              <a:effectLst/>
              <a:latin typeface="Times New Roman" panose="02020603050405020304" pitchFamily="18" charset="0"/>
              <a:ea typeface="Times New Roman" panose="02020603050405020304" pitchFamily="18" charset="0"/>
            </a:endParaRPr>
          </a:p>
          <a:p>
            <a:pPr algn="just">
              <a:lnSpc>
                <a:spcPct val="120000"/>
              </a:lnSpc>
            </a:pPr>
            <a:r>
              <a:rPr lang="en-US" sz="7200" dirty="0">
                <a:effectLst/>
                <a:latin typeface="Times New Roman" panose="02020603050405020304" pitchFamily="18" charset="0"/>
                <a:ea typeface="Times New Roman" panose="02020603050405020304" pitchFamily="18" charset="0"/>
              </a:rPr>
              <a:t>Varma P, Ravi Kiran; </a:t>
            </a:r>
            <a:r>
              <a:rPr lang="en-US" sz="7200" dirty="0" err="1">
                <a:effectLst/>
                <a:latin typeface="Times New Roman" panose="02020603050405020304" pitchFamily="18" charset="0"/>
                <a:ea typeface="Times New Roman" panose="02020603050405020304" pitchFamily="18" charset="0"/>
              </a:rPr>
              <a:t>Ganta</a:t>
            </a:r>
            <a:r>
              <a:rPr lang="en-US" sz="7200" dirty="0">
                <a:effectLst/>
                <a:latin typeface="Times New Roman" panose="02020603050405020304" pitchFamily="18" charset="0"/>
                <a:ea typeface="Times New Roman" panose="02020603050405020304" pitchFamily="18" charset="0"/>
              </a:rPr>
              <a:t>, Srikanth; B, Hari Krishna; </a:t>
            </a:r>
            <a:r>
              <a:rPr lang="en-US" sz="7200" dirty="0" err="1">
                <a:effectLst/>
                <a:latin typeface="Times New Roman" panose="02020603050405020304" pitchFamily="18" charset="0"/>
                <a:ea typeface="Times New Roman" panose="02020603050405020304" pitchFamily="18" charset="0"/>
              </a:rPr>
              <a:t>Svsrk</a:t>
            </a:r>
            <a:r>
              <a:rPr lang="en-US" sz="7200" dirty="0">
                <a:effectLst/>
                <a:latin typeface="Times New Roman" panose="02020603050405020304" pitchFamily="18" charset="0"/>
                <a:ea typeface="Times New Roman" panose="02020603050405020304" pitchFamily="18" charset="0"/>
              </a:rPr>
              <a:t>, Praveen (2020). A Novel Method for Indian Vehicle Registration Number Plate Detection and Recognition using Image Processing Techniques. Procedia Computer Science. </a:t>
            </a:r>
            <a:endParaRPr lang="en-IN" sz="7200" dirty="0">
              <a:effectLst/>
              <a:latin typeface="Times New Roman" panose="02020603050405020304" pitchFamily="18" charset="0"/>
              <a:ea typeface="Times New Roman" panose="02020603050405020304" pitchFamily="18" charset="0"/>
            </a:endParaRPr>
          </a:p>
          <a:p>
            <a:pPr algn="just">
              <a:lnSpc>
                <a:spcPct val="120000"/>
              </a:lnSpc>
            </a:pPr>
            <a:r>
              <a:rPr lang="en-US" sz="7200" dirty="0" err="1">
                <a:effectLst/>
                <a:latin typeface="Times New Roman" panose="02020603050405020304" pitchFamily="18" charset="0"/>
                <a:ea typeface="Times New Roman" panose="02020603050405020304" pitchFamily="18" charset="0"/>
              </a:rPr>
              <a:t>Xie</a:t>
            </a:r>
            <a:r>
              <a:rPr lang="en-US" sz="7200" dirty="0">
                <a:effectLst/>
                <a:latin typeface="Times New Roman" panose="02020603050405020304" pitchFamily="18" charset="0"/>
                <a:ea typeface="Times New Roman" panose="02020603050405020304" pitchFamily="18" charset="0"/>
              </a:rPr>
              <a:t>, </a:t>
            </a:r>
            <a:r>
              <a:rPr lang="en-US" sz="7200" dirty="0" err="1">
                <a:effectLst/>
                <a:latin typeface="Times New Roman" panose="02020603050405020304" pitchFamily="18" charset="0"/>
                <a:ea typeface="Times New Roman" panose="02020603050405020304" pitchFamily="18" charset="0"/>
              </a:rPr>
              <a:t>Lele</a:t>
            </a:r>
            <a:r>
              <a:rPr lang="en-US" sz="7200" dirty="0">
                <a:effectLst/>
                <a:latin typeface="Times New Roman" panose="02020603050405020304" pitchFamily="18" charset="0"/>
                <a:ea typeface="Times New Roman" panose="02020603050405020304" pitchFamily="18" charset="0"/>
              </a:rPr>
              <a:t>; Ahmad, </a:t>
            </a:r>
            <a:r>
              <a:rPr lang="en-US" sz="7200" dirty="0" err="1">
                <a:effectLst/>
                <a:latin typeface="Times New Roman" panose="02020603050405020304" pitchFamily="18" charset="0"/>
                <a:ea typeface="Times New Roman" panose="02020603050405020304" pitchFamily="18" charset="0"/>
              </a:rPr>
              <a:t>Tasweer</a:t>
            </a:r>
            <a:r>
              <a:rPr lang="en-US" sz="7200" dirty="0">
                <a:effectLst/>
                <a:latin typeface="Times New Roman" panose="02020603050405020304" pitchFamily="18" charset="0"/>
                <a:ea typeface="Times New Roman" panose="02020603050405020304" pitchFamily="18" charset="0"/>
              </a:rPr>
              <a:t>; </a:t>
            </a:r>
            <a:r>
              <a:rPr lang="en-US" sz="7200" dirty="0" err="1">
                <a:effectLst/>
                <a:latin typeface="Times New Roman" panose="02020603050405020304" pitchFamily="18" charset="0"/>
                <a:ea typeface="Times New Roman" panose="02020603050405020304" pitchFamily="18" charset="0"/>
              </a:rPr>
              <a:t>Jin</a:t>
            </a:r>
            <a:r>
              <a:rPr lang="en-US" sz="7200" dirty="0">
                <a:effectLst/>
                <a:latin typeface="Times New Roman" panose="02020603050405020304" pitchFamily="18" charset="0"/>
                <a:ea typeface="Times New Roman" panose="02020603050405020304" pitchFamily="18" charset="0"/>
              </a:rPr>
              <a:t>, </a:t>
            </a:r>
            <a:r>
              <a:rPr lang="en-US" sz="7200" dirty="0" err="1">
                <a:effectLst/>
                <a:latin typeface="Times New Roman" panose="02020603050405020304" pitchFamily="18" charset="0"/>
                <a:ea typeface="Times New Roman" panose="02020603050405020304" pitchFamily="18" charset="0"/>
              </a:rPr>
              <a:t>Lianwen</a:t>
            </a:r>
            <a:r>
              <a:rPr lang="en-US" sz="7200" dirty="0">
                <a:effectLst/>
                <a:latin typeface="Times New Roman" panose="02020603050405020304" pitchFamily="18" charset="0"/>
                <a:ea typeface="Times New Roman" panose="02020603050405020304" pitchFamily="18" charset="0"/>
              </a:rPr>
              <a:t>; Liu, </a:t>
            </a:r>
            <a:r>
              <a:rPr lang="en-US" sz="7200" dirty="0" err="1">
                <a:effectLst/>
                <a:latin typeface="Times New Roman" panose="02020603050405020304" pitchFamily="18" charset="0"/>
                <a:ea typeface="Times New Roman" panose="02020603050405020304" pitchFamily="18" charset="0"/>
              </a:rPr>
              <a:t>Yuliang</a:t>
            </a:r>
            <a:r>
              <a:rPr lang="en-US" sz="7200" dirty="0">
                <a:effectLst/>
                <a:latin typeface="Times New Roman" panose="02020603050405020304" pitchFamily="18" charset="0"/>
                <a:ea typeface="Times New Roman" panose="02020603050405020304" pitchFamily="18" charset="0"/>
              </a:rPr>
              <a:t>; Zhang, Sheng (2018). A New CNN-Based Method for Multi-Directional Car License Plate Detection. IEEE Transactions on Intelligent Transportation Systems. </a:t>
            </a:r>
            <a:endParaRPr lang="en-IN" sz="7200" dirty="0">
              <a:effectLst/>
              <a:latin typeface="Times New Roman" panose="02020603050405020304" pitchFamily="18" charset="0"/>
              <a:ea typeface="Times New Roman" panose="02020603050405020304" pitchFamily="18" charset="0"/>
            </a:endParaRPr>
          </a:p>
          <a:p>
            <a:pPr algn="just">
              <a:lnSpc>
                <a:spcPct val="120000"/>
              </a:lnSpc>
            </a:pPr>
            <a:r>
              <a:rPr lang="en-US" sz="7200" dirty="0" err="1">
                <a:effectLst/>
                <a:latin typeface="Times New Roman" panose="02020603050405020304" pitchFamily="18" charset="0"/>
                <a:ea typeface="Times New Roman" panose="02020603050405020304" pitchFamily="18" charset="0"/>
              </a:rPr>
              <a:t>Hossen</a:t>
            </a:r>
            <a:r>
              <a:rPr lang="en-US" sz="7200" dirty="0">
                <a:effectLst/>
                <a:latin typeface="Times New Roman" panose="02020603050405020304" pitchFamily="18" charset="0"/>
                <a:ea typeface="Times New Roman" panose="02020603050405020304" pitchFamily="18" charset="0"/>
              </a:rPr>
              <a:t>, M. S., </a:t>
            </a:r>
            <a:r>
              <a:rPr lang="en-US" sz="7200" dirty="0" err="1">
                <a:effectLst/>
                <a:latin typeface="Times New Roman" panose="02020603050405020304" pitchFamily="18" charset="0"/>
                <a:ea typeface="Times New Roman" panose="02020603050405020304" pitchFamily="18" charset="0"/>
              </a:rPr>
              <a:t>Akter</a:t>
            </a:r>
            <a:r>
              <a:rPr lang="en-US" sz="7200" dirty="0">
                <a:effectLst/>
                <a:latin typeface="Times New Roman" panose="02020603050405020304" pitchFamily="18" charset="0"/>
                <a:ea typeface="Times New Roman" panose="02020603050405020304" pitchFamily="18" charset="0"/>
              </a:rPr>
              <a:t>, M., &amp; Saifuddin, K. M. (2021). Automatic Digit and Alphabet Recognition Based Online Toll Collection System. 2021 International Conference on Information and Communication Technology for Sustainable Development (ICICT4SD). </a:t>
            </a:r>
            <a:endParaRPr lang="en-IN" sz="7200" dirty="0">
              <a:effectLst/>
              <a:latin typeface="Times New Roman" panose="02020603050405020304" pitchFamily="18" charset="0"/>
              <a:ea typeface="Times New Roman" panose="02020603050405020304" pitchFamily="18" charset="0"/>
            </a:endParaRPr>
          </a:p>
          <a:p>
            <a:pPr algn="just">
              <a:lnSpc>
                <a:spcPct val="120000"/>
              </a:lnSpc>
            </a:pPr>
            <a:r>
              <a:rPr lang="en-US" sz="7200" dirty="0" err="1">
                <a:effectLst/>
                <a:latin typeface="Times New Roman" panose="02020603050405020304" pitchFamily="18" charset="0"/>
                <a:ea typeface="Times New Roman" panose="02020603050405020304" pitchFamily="18" charset="0"/>
              </a:rPr>
              <a:t>Jamtsho</a:t>
            </a:r>
            <a:r>
              <a:rPr lang="en-US" sz="7200" dirty="0">
                <a:effectLst/>
                <a:latin typeface="Times New Roman" panose="02020603050405020304" pitchFamily="18" charset="0"/>
                <a:ea typeface="Times New Roman" panose="02020603050405020304" pitchFamily="18" charset="0"/>
              </a:rPr>
              <a:t>, </a:t>
            </a:r>
            <a:r>
              <a:rPr lang="en-US" sz="7200" dirty="0" err="1">
                <a:effectLst/>
                <a:latin typeface="Times New Roman" panose="02020603050405020304" pitchFamily="18" charset="0"/>
                <a:ea typeface="Times New Roman" panose="02020603050405020304" pitchFamily="18" charset="0"/>
              </a:rPr>
              <a:t>Yonten</a:t>
            </a:r>
            <a:r>
              <a:rPr lang="en-US" sz="7200" dirty="0">
                <a:effectLst/>
                <a:latin typeface="Times New Roman" panose="02020603050405020304" pitchFamily="18" charset="0"/>
                <a:ea typeface="Times New Roman" panose="02020603050405020304" pitchFamily="18" charset="0"/>
              </a:rPr>
              <a:t>; </a:t>
            </a:r>
            <a:r>
              <a:rPr lang="en-US" sz="7200" dirty="0" err="1">
                <a:effectLst/>
                <a:latin typeface="Times New Roman" panose="02020603050405020304" pitchFamily="18" charset="0"/>
                <a:ea typeface="Times New Roman" panose="02020603050405020304" pitchFamily="18" charset="0"/>
              </a:rPr>
              <a:t>Riyamongkol</a:t>
            </a:r>
            <a:r>
              <a:rPr lang="en-US" sz="7200" dirty="0">
                <a:effectLst/>
                <a:latin typeface="Times New Roman" panose="02020603050405020304" pitchFamily="18" charset="0"/>
                <a:ea typeface="Times New Roman" panose="02020603050405020304" pitchFamily="18" charset="0"/>
              </a:rPr>
              <a:t>, </a:t>
            </a:r>
            <a:r>
              <a:rPr lang="en-US" sz="7200" dirty="0" err="1">
                <a:effectLst/>
                <a:latin typeface="Times New Roman" panose="02020603050405020304" pitchFamily="18" charset="0"/>
                <a:ea typeface="Times New Roman" panose="02020603050405020304" pitchFamily="18" charset="0"/>
              </a:rPr>
              <a:t>Panomkhawn</a:t>
            </a:r>
            <a:r>
              <a:rPr lang="en-US" sz="7200" dirty="0">
                <a:effectLst/>
                <a:latin typeface="Times New Roman" panose="02020603050405020304" pitchFamily="18" charset="0"/>
                <a:ea typeface="Times New Roman" panose="02020603050405020304" pitchFamily="18" charset="0"/>
              </a:rPr>
              <a:t>; </a:t>
            </a:r>
            <a:r>
              <a:rPr lang="en-US" sz="7200" dirty="0" err="1">
                <a:effectLst/>
                <a:latin typeface="Times New Roman" panose="02020603050405020304" pitchFamily="18" charset="0"/>
                <a:ea typeface="Times New Roman" panose="02020603050405020304" pitchFamily="18" charset="0"/>
              </a:rPr>
              <a:t>Waranusast</a:t>
            </a:r>
            <a:r>
              <a:rPr lang="en-US" sz="7200" dirty="0">
                <a:effectLst/>
                <a:latin typeface="Times New Roman" panose="02020603050405020304" pitchFamily="18" charset="0"/>
                <a:ea typeface="Times New Roman" panose="02020603050405020304" pitchFamily="18" charset="0"/>
              </a:rPr>
              <a:t>, </a:t>
            </a:r>
            <a:r>
              <a:rPr lang="en-US" sz="7200" dirty="0" err="1">
                <a:effectLst/>
                <a:latin typeface="Times New Roman" panose="02020603050405020304" pitchFamily="18" charset="0"/>
                <a:ea typeface="Times New Roman" panose="02020603050405020304" pitchFamily="18" charset="0"/>
              </a:rPr>
              <a:t>Rattapoom</a:t>
            </a:r>
            <a:r>
              <a:rPr lang="en-US" sz="7200" dirty="0">
                <a:effectLst/>
                <a:latin typeface="Times New Roman" panose="02020603050405020304" pitchFamily="18" charset="0"/>
                <a:ea typeface="Times New Roman" panose="02020603050405020304" pitchFamily="18" charset="0"/>
              </a:rPr>
              <a:t> (2019). Real-time Bhutanese license plate localization using YOLO. ICT Express. </a:t>
            </a:r>
          </a:p>
          <a:p>
            <a:pPr algn="just">
              <a:lnSpc>
                <a:spcPct val="120000"/>
              </a:lnSpc>
            </a:pPr>
            <a:r>
              <a:rPr lang="en-US" sz="7200" dirty="0">
                <a:effectLst/>
                <a:latin typeface="Times New Roman" panose="02020603050405020304" pitchFamily="18" charset="0"/>
                <a:ea typeface="Times New Roman" panose="02020603050405020304" pitchFamily="18" charset="0"/>
              </a:rPr>
              <a:t>Hashmi, S. N., Kumar, K., Khandelwal, S., Lochan, D., &amp; Mittal, S. (2019). Real Time License Plate Recognition from Video Streams using Deep Learning. International Journal of Information Retrieval Research. </a:t>
            </a:r>
            <a:endParaRPr lang="en-IN" sz="72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8134163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CE05C-7528-AE23-4AE8-A08DF3C03AB3}"/>
              </a:ext>
            </a:extLst>
          </p:cNvPr>
          <p:cNvSpPr>
            <a:spLocks noGrp="1"/>
          </p:cNvSpPr>
          <p:nvPr>
            <p:ph type="title"/>
          </p:nvPr>
        </p:nvSpPr>
        <p:spPr>
          <a:xfrm>
            <a:off x="1841811" y="624110"/>
            <a:ext cx="8911687" cy="1280890"/>
          </a:xfrm>
        </p:spPr>
        <p:txBody>
          <a:bodyPr>
            <a:normAutofit/>
          </a:bodyPr>
          <a:lstStyle/>
          <a:p>
            <a:r>
              <a:rPr lang="en-US" b="1" dirty="0">
                <a:effectLst/>
                <a:latin typeface="Times New Roman" panose="02020603050405020304" pitchFamily="18" charset="0"/>
                <a:ea typeface="Times New Roman" panose="02020603050405020304" pitchFamily="18" charset="0"/>
              </a:rPr>
              <a:t>GITHUB LINK</a:t>
            </a:r>
            <a:endParaRPr lang="en-IN" dirty="0"/>
          </a:p>
        </p:txBody>
      </p:sp>
      <p:sp>
        <p:nvSpPr>
          <p:cNvPr id="3" name="Content Placeholder 2">
            <a:extLst>
              <a:ext uri="{FF2B5EF4-FFF2-40B4-BE49-F238E27FC236}">
                <a16:creationId xmlns:a16="http://schemas.microsoft.com/office/drawing/2014/main" id="{44851E0C-8E1E-AF9F-901B-79DA9B719EBF}"/>
              </a:ext>
            </a:extLst>
          </p:cNvPr>
          <p:cNvSpPr>
            <a:spLocks noGrp="1"/>
          </p:cNvSpPr>
          <p:nvPr>
            <p:ph idx="1"/>
          </p:nvPr>
        </p:nvSpPr>
        <p:spPr>
          <a:xfrm>
            <a:off x="1841811" y="1905000"/>
            <a:ext cx="8915400" cy="3777622"/>
          </a:xfrm>
        </p:spPr>
        <p:txBody>
          <a:bodyPr>
            <a:normAutofit/>
          </a:bodyPr>
          <a:lstStyle/>
          <a:p>
            <a:pPr marL="0" indent="0">
              <a:buNone/>
            </a:pPr>
            <a:r>
              <a:rPr lang="en-US" sz="2000" u="sng" dirty="0">
                <a:solidFill>
                  <a:srgbClr val="0070C0"/>
                </a:solidFill>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https://github.com/Manasreddy506/LicencePlateAnalysis</a:t>
            </a:r>
            <a:endParaRPr lang="en-IN" sz="2000" dirty="0">
              <a:solidFill>
                <a:srgbClr val="0070C0"/>
              </a:solidFill>
            </a:endParaRPr>
          </a:p>
        </p:txBody>
      </p:sp>
    </p:spTree>
    <p:extLst>
      <p:ext uri="{BB962C8B-B14F-4D97-AF65-F5344CB8AC3E}">
        <p14:creationId xmlns:p14="http://schemas.microsoft.com/office/powerpoint/2010/main" val="8476705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2D200-FB84-713F-1E4C-9A1C1AC3003A}"/>
              </a:ext>
            </a:extLst>
          </p:cNvPr>
          <p:cNvSpPr>
            <a:spLocks noGrp="1"/>
          </p:cNvSpPr>
          <p:nvPr>
            <p:ph type="title"/>
          </p:nvPr>
        </p:nvSpPr>
        <p:spPr>
          <a:xfrm>
            <a:off x="1640156" y="493482"/>
            <a:ext cx="8911687" cy="1280890"/>
          </a:xfrm>
        </p:spPr>
        <p:txBody>
          <a:bodyPr/>
          <a:lstStyle/>
          <a:p>
            <a:r>
              <a:rPr lang="en-US" b="1" dirty="0">
                <a:latin typeface="Times New Roman" panose="02020603050405020304" pitchFamily="18" charset="0"/>
                <a:cs typeface="Times New Roman" panose="02020603050405020304" pitchFamily="18" charset="0"/>
              </a:rPr>
              <a:t>PAPER PUBLICATIONS</a:t>
            </a:r>
            <a:endParaRPr lang="en-IN" b="1"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009734C8-2CB1-D1C5-2A36-69AC0AB0674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0156" y="1273629"/>
            <a:ext cx="5234173" cy="5339442"/>
          </a:xfrm>
        </p:spPr>
      </p:pic>
      <p:pic>
        <p:nvPicPr>
          <p:cNvPr id="7" name="Picture 6">
            <a:extLst>
              <a:ext uri="{FF2B5EF4-FFF2-40B4-BE49-F238E27FC236}">
                <a16:creationId xmlns:a16="http://schemas.microsoft.com/office/drawing/2014/main" id="{0FF739EA-EDD6-F1BC-C5BE-C7D9526817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6606" y="1273629"/>
            <a:ext cx="4849446" cy="5339442"/>
          </a:xfrm>
          <a:prstGeom prst="rect">
            <a:avLst/>
          </a:prstGeom>
        </p:spPr>
      </p:pic>
    </p:spTree>
    <p:extLst>
      <p:ext uri="{BB962C8B-B14F-4D97-AF65-F5344CB8AC3E}">
        <p14:creationId xmlns:p14="http://schemas.microsoft.com/office/powerpoint/2010/main" val="34390182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EE696B-6E4B-0C49-E507-E6429544E7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6776" y="440871"/>
            <a:ext cx="4849446" cy="6090556"/>
          </a:xfrm>
          <a:prstGeom prst="rect">
            <a:avLst/>
          </a:prstGeom>
        </p:spPr>
      </p:pic>
      <p:pic>
        <p:nvPicPr>
          <p:cNvPr id="9" name="Picture 8">
            <a:extLst>
              <a:ext uri="{FF2B5EF4-FFF2-40B4-BE49-F238E27FC236}">
                <a16:creationId xmlns:a16="http://schemas.microsoft.com/office/drawing/2014/main" id="{9F5B9690-E054-8609-FA3C-9F9D4AD157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1291" y="440871"/>
            <a:ext cx="4849446" cy="6090557"/>
          </a:xfrm>
          <a:prstGeom prst="rect">
            <a:avLst/>
          </a:prstGeom>
        </p:spPr>
      </p:pic>
    </p:spTree>
    <p:extLst>
      <p:ext uri="{BB962C8B-B14F-4D97-AF65-F5344CB8AC3E}">
        <p14:creationId xmlns:p14="http://schemas.microsoft.com/office/powerpoint/2010/main" val="5962344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353B9A-5667-EEA9-64AB-5250B78504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5134" y="473528"/>
            <a:ext cx="4849446" cy="6008915"/>
          </a:xfrm>
          <a:prstGeom prst="rect">
            <a:avLst/>
          </a:prstGeom>
        </p:spPr>
      </p:pic>
      <p:pic>
        <p:nvPicPr>
          <p:cNvPr id="5" name="Picture 4">
            <a:extLst>
              <a:ext uri="{FF2B5EF4-FFF2-40B4-BE49-F238E27FC236}">
                <a16:creationId xmlns:a16="http://schemas.microsoft.com/office/drawing/2014/main" id="{B4599B35-AAC7-8152-9B37-47780BD3F0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0277" y="473528"/>
            <a:ext cx="4849446" cy="6008916"/>
          </a:xfrm>
          <a:prstGeom prst="rect">
            <a:avLst/>
          </a:prstGeom>
        </p:spPr>
      </p:pic>
    </p:spTree>
    <p:extLst>
      <p:ext uri="{BB962C8B-B14F-4D97-AF65-F5344CB8AC3E}">
        <p14:creationId xmlns:p14="http://schemas.microsoft.com/office/powerpoint/2010/main" val="20555134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79F207-C88B-CDBB-6F88-B1CBB0F65A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1849" y="473529"/>
            <a:ext cx="4849446" cy="6041572"/>
          </a:xfrm>
          <a:prstGeom prst="rect">
            <a:avLst/>
          </a:prstGeom>
        </p:spPr>
      </p:pic>
      <p:pic>
        <p:nvPicPr>
          <p:cNvPr id="5" name="Picture 4">
            <a:extLst>
              <a:ext uri="{FF2B5EF4-FFF2-40B4-BE49-F238E27FC236}">
                <a16:creationId xmlns:a16="http://schemas.microsoft.com/office/drawing/2014/main" id="{D452A363-F1D4-225E-72C6-C88D0F4779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9019" y="473529"/>
            <a:ext cx="4849446" cy="6041572"/>
          </a:xfrm>
          <a:prstGeom prst="rect">
            <a:avLst/>
          </a:prstGeom>
        </p:spPr>
      </p:pic>
    </p:spTree>
    <p:extLst>
      <p:ext uri="{BB962C8B-B14F-4D97-AF65-F5344CB8AC3E}">
        <p14:creationId xmlns:p14="http://schemas.microsoft.com/office/powerpoint/2010/main" val="1384384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47CCC-30A5-B341-64B6-BDDB60301A5F}"/>
              </a:ext>
            </a:extLst>
          </p:cNvPr>
          <p:cNvSpPr>
            <a:spLocks noGrp="1"/>
          </p:cNvSpPr>
          <p:nvPr>
            <p:ph type="title"/>
          </p:nvPr>
        </p:nvSpPr>
        <p:spPr>
          <a:xfrm>
            <a:off x="1501588" y="625102"/>
            <a:ext cx="10515600" cy="459628"/>
          </a:xfrm>
        </p:spPr>
        <p:txBody>
          <a:bodyPr>
            <a:normAutofit fontScale="90000"/>
          </a:bodyPr>
          <a:lstStyle/>
          <a:p>
            <a:r>
              <a:rPr lang="en-IN" b="1" dirty="0">
                <a:latin typeface="Times New Roman" panose="02020603050405020304" pitchFamily="18" charset="0"/>
                <a:cs typeface="Times New Roman" panose="02020603050405020304" pitchFamily="18" charset="0"/>
              </a:rPr>
              <a:t>DISADVANTAGES</a:t>
            </a:r>
          </a:p>
        </p:txBody>
      </p:sp>
      <p:sp>
        <p:nvSpPr>
          <p:cNvPr id="3" name="Content Placeholder 2">
            <a:extLst>
              <a:ext uri="{FF2B5EF4-FFF2-40B4-BE49-F238E27FC236}">
                <a16:creationId xmlns:a16="http://schemas.microsoft.com/office/drawing/2014/main" id="{0AF0BB0E-4206-8E1B-3A8B-4D65EB3F7163}"/>
              </a:ext>
            </a:extLst>
          </p:cNvPr>
          <p:cNvSpPr>
            <a:spLocks noGrp="1"/>
          </p:cNvSpPr>
          <p:nvPr>
            <p:ph idx="1"/>
          </p:nvPr>
        </p:nvSpPr>
        <p:spPr>
          <a:xfrm>
            <a:off x="1501588" y="1394785"/>
            <a:ext cx="10125636" cy="5031628"/>
          </a:xfrm>
        </p:spPr>
        <p:txBody>
          <a:bodyPr>
            <a:normAutofit/>
          </a:bodyPr>
          <a:lstStyle/>
          <a:p>
            <a:pPr marR="105410">
              <a:lnSpc>
                <a:spcPct val="115000"/>
              </a:lnSpc>
              <a:spcBef>
                <a:spcPts val="690"/>
              </a:spcBef>
              <a:tabLst>
                <a:tab pos="907415" algn="l"/>
                <a:tab pos="908050" algn="l"/>
              </a:tabLst>
            </a:pPr>
            <a:endParaRPr lang="en-US" sz="2000" dirty="0">
              <a:effectLst/>
              <a:latin typeface="Times New Roman" panose="02020603050405020304" pitchFamily="18" charset="0"/>
              <a:ea typeface="Times New Roman" panose="02020603050405020304" pitchFamily="18" charset="0"/>
            </a:endParaRPr>
          </a:p>
          <a:p>
            <a:pPr marR="105410">
              <a:lnSpc>
                <a:spcPct val="115000"/>
              </a:lnSpc>
              <a:spcBef>
                <a:spcPts val="690"/>
              </a:spcBef>
              <a:tabLst>
                <a:tab pos="907415" algn="l"/>
                <a:tab pos="908050" algn="l"/>
              </a:tabLst>
            </a:pPr>
            <a:r>
              <a:rPr lang="en-US" sz="2000" dirty="0">
                <a:effectLst/>
                <a:latin typeface="Times New Roman" panose="02020603050405020304" pitchFamily="18" charset="0"/>
                <a:ea typeface="Times New Roman" panose="02020603050405020304" pitchFamily="18" charset="0"/>
              </a:rPr>
              <a:t>Requires more man power </a:t>
            </a:r>
            <a:endParaRPr lang="en-IN" sz="2000" dirty="0">
              <a:effectLst/>
              <a:latin typeface="Times New Roman" panose="02020603050405020304" pitchFamily="18" charset="0"/>
              <a:ea typeface="Times New Roman" panose="02020603050405020304" pitchFamily="18" charset="0"/>
            </a:endParaRPr>
          </a:p>
          <a:p>
            <a:r>
              <a:rPr lang="en-US" sz="2000" dirty="0">
                <a:effectLst/>
                <a:latin typeface="Times New Roman" panose="02020603050405020304" pitchFamily="18" charset="0"/>
                <a:ea typeface="Times New Roman" panose="02020603050405020304" pitchFamily="18" charset="0"/>
              </a:rPr>
              <a:t>Time consuming</a:t>
            </a:r>
            <a:endParaRPr lang="en-IN" sz="2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3661571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A33C5-6045-6DCF-6A9C-E6923FB364A0}"/>
              </a:ext>
            </a:extLst>
          </p:cNvPr>
          <p:cNvSpPr>
            <a:spLocks noGrp="1"/>
          </p:cNvSpPr>
          <p:nvPr>
            <p:ph type="title"/>
          </p:nvPr>
        </p:nvSpPr>
        <p:spPr>
          <a:xfrm>
            <a:off x="3143917" y="2857500"/>
            <a:ext cx="5904166" cy="1143000"/>
          </a:xfrm>
        </p:spPr>
        <p:txBody>
          <a:bodyPr>
            <a:noAutofit/>
          </a:bodyPr>
          <a:lstStyle/>
          <a:p>
            <a:r>
              <a:rPr lang="en-IN" sz="7200" b="1" dirty="0">
                <a:latin typeface="Times New Roman" panose="02020603050405020304" pitchFamily="18" charset="0"/>
                <a:cs typeface="Times New Roman" panose="02020603050405020304" pitchFamily="18" charset="0"/>
              </a:rPr>
              <a:t>THANK</a:t>
            </a:r>
            <a:r>
              <a:rPr lang="en-IN" sz="7200" dirty="0">
                <a:latin typeface="Times New Roman" panose="02020603050405020304" pitchFamily="18" charset="0"/>
                <a:cs typeface="Times New Roman" panose="02020603050405020304" pitchFamily="18" charset="0"/>
              </a:rPr>
              <a:t> </a:t>
            </a:r>
            <a:r>
              <a:rPr lang="en-IN" sz="7200" b="1" dirty="0">
                <a:latin typeface="Times New Roman" panose="02020603050405020304" pitchFamily="18" charset="0"/>
                <a:cs typeface="Times New Roman" panose="02020603050405020304" pitchFamily="18" charset="0"/>
              </a:rPr>
              <a:t>YOU</a:t>
            </a:r>
          </a:p>
        </p:txBody>
      </p:sp>
    </p:spTree>
    <p:extLst>
      <p:ext uri="{BB962C8B-B14F-4D97-AF65-F5344CB8AC3E}">
        <p14:creationId xmlns:p14="http://schemas.microsoft.com/office/powerpoint/2010/main" val="60573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FB89B-2987-2798-3B78-FC29E710A681}"/>
              </a:ext>
            </a:extLst>
          </p:cNvPr>
          <p:cNvSpPr>
            <a:spLocks noGrp="1"/>
          </p:cNvSpPr>
          <p:nvPr>
            <p:ph type="title"/>
          </p:nvPr>
        </p:nvSpPr>
        <p:spPr>
          <a:xfrm>
            <a:off x="1512491" y="659508"/>
            <a:ext cx="10515600" cy="504451"/>
          </a:xfrm>
        </p:spPr>
        <p:txBody>
          <a:bodyPr>
            <a:normAutofit fontScale="90000"/>
          </a:bodyPr>
          <a:lstStyle/>
          <a:p>
            <a:r>
              <a:rPr lang="en-IN" b="1" dirty="0">
                <a:latin typeface="Times New Roman" panose="02020603050405020304" pitchFamily="18" charset="0"/>
                <a:cs typeface="Times New Roman" panose="02020603050405020304" pitchFamily="18" charset="0"/>
              </a:rPr>
              <a:t>PROPOSED SYSTEM</a:t>
            </a:r>
          </a:p>
        </p:txBody>
      </p:sp>
      <p:sp>
        <p:nvSpPr>
          <p:cNvPr id="3" name="Content Placeholder 2">
            <a:extLst>
              <a:ext uri="{FF2B5EF4-FFF2-40B4-BE49-F238E27FC236}">
                <a16:creationId xmlns:a16="http://schemas.microsoft.com/office/drawing/2014/main" id="{CD6F9F18-9846-BA56-D5DA-95E44B8B7ABE}"/>
              </a:ext>
            </a:extLst>
          </p:cNvPr>
          <p:cNvSpPr>
            <a:spLocks noGrp="1"/>
          </p:cNvSpPr>
          <p:nvPr>
            <p:ph idx="1"/>
          </p:nvPr>
        </p:nvSpPr>
        <p:spPr>
          <a:xfrm>
            <a:off x="1512491" y="1515344"/>
            <a:ext cx="10404390" cy="4108258"/>
          </a:xfrm>
        </p:spPr>
        <p:txBody>
          <a:bodyPr>
            <a:noAutofit/>
          </a:bodyPr>
          <a:lstStyle/>
          <a:p>
            <a:pPr algn="just">
              <a:lnSpc>
                <a:spcPct val="150000"/>
              </a:lnSpc>
              <a:spcBef>
                <a:spcPts val="25"/>
              </a:spcBef>
            </a:pPr>
            <a:r>
              <a:rPr lang="en-US" sz="2000" dirty="0">
                <a:effectLst/>
                <a:latin typeface="Times New Roman" panose="02020603050405020304" pitchFamily="18" charset="0"/>
                <a:ea typeface="Times New Roman" panose="02020603050405020304" pitchFamily="18" charset="0"/>
              </a:rPr>
              <a:t>This paper shows a various deep learning approach for recognizing and detecting number plate. This system is divided into three parts, i.e. number plate detection, segmentation, and character recognition.</a:t>
            </a:r>
          </a:p>
          <a:p>
            <a:pPr algn="just">
              <a:lnSpc>
                <a:spcPct val="150000"/>
              </a:lnSpc>
              <a:spcBef>
                <a:spcPts val="25"/>
              </a:spcBef>
            </a:pPr>
            <a:r>
              <a:rPr lang="en-US" sz="2000" dirty="0">
                <a:effectLst/>
                <a:latin typeface="Times New Roman" panose="02020603050405020304" pitchFamily="18" charset="0"/>
                <a:ea typeface="Times New Roman" panose="02020603050405020304" pitchFamily="18" charset="0"/>
              </a:rPr>
              <a:t> In our proposed system for number plate detection Yolo method is used, after that some filters are applied and then characters are segmented.</a:t>
            </a:r>
            <a:endParaRPr lang="en-IN" sz="2000" dirty="0">
              <a:effectLst/>
              <a:latin typeface="Times New Roman" panose="02020603050405020304" pitchFamily="18" charset="0"/>
              <a:ea typeface="Times New Roman" panose="02020603050405020304" pitchFamily="18" charset="0"/>
            </a:endParaRPr>
          </a:p>
          <a:p>
            <a:pPr marL="0" indent="0" algn="just">
              <a:buNone/>
            </a:pP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24703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C1475-73CD-44ED-9790-58D528E6EE6D}"/>
              </a:ext>
            </a:extLst>
          </p:cNvPr>
          <p:cNvSpPr>
            <a:spLocks noGrp="1"/>
          </p:cNvSpPr>
          <p:nvPr>
            <p:ph type="title"/>
          </p:nvPr>
        </p:nvSpPr>
        <p:spPr>
          <a:xfrm>
            <a:off x="1483659" y="681037"/>
            <a:ext cx="10515600" cy="468593"/>
          </a:xfrm>
        </p:spPr>
        <p:txBody>
          <a:bodyPr>
            <a:normAutofit fontScale="90000"/>
          </a:bodyPr>
          <a:lstStyle/>
          <a:p>
            <a:r>
              <a:rPr lang="en-IN" b="1" dirty="0">
                <a:latin typeface="Times New Roman" panose="02020603050405020304" pitchFamily="18" charset="0"/>
                <a:cs typeface="Times New Roman" panose="02020603050405020304" pitchFamily="18" charset="0"/>
              </a:rPr>
              <a:t>ADVANTAGES</a:t>
            </a:r>
          </a:p>
        </p:txBody>
      </p:sp>
      <p:sp>
        <p:nvSpPr>
          <p:cNvPr id="3" name="Content Placeholder 2">
            <a:extLst>
              <a:ext uri="{FF2B5EF4-FFF2-40B4-BE49-F238E27FC236}">
                <a16:creationId xmlns:a16="http://schemas.microsoft.com/office/drawing/2014/main" id="{4A639561-3DFA-DCCC-CD01-0D2B8D170423}"/>
              </a:ext>
            </a:extLst>
          </p:cNvPr>
          <p:cNvSpPr>
            <a:spLocks noGrp="1"/>
          </p:cNvSpPr>
          <p:nvPr>
            <p:ph idx="1"/>
          </p:nvPr>
        </p:nvSpPr>
        <p:spPr>
          <a:xfrm>
            <a:off x="1483659" y="1577789"/>
            <a:ext cx="10515600" cy="5038445"/>
          </a:xfrm>
        </p:spPr>
        <p:txBody>
          <a:bodyPr>
            <a:normAutofit/>
          </a:bodyPr>
          <a:lstStyle/>
          <a:p>
            <a:pPr>
              <a:lnSpc>
                <a:spcPct val="150000"/>
              </a:lnSpc>
              <a:spcBef>
                <a:spcPts val="50"/>
              </a:spcBef>
            </a:pPr>
            <a:r>
              <a:rPr lang="en-US" sz="2000" dirty="0">
                <a:effectLst/>
                <a:latin typeface="Times New Roman" panose="02020603050405020304" pitchFamily="18" charset="0"/>
                <a:ea typeface="Times New Roman" panose="02020603050405020304" pitchFamily="18" charset="0"/>
              </a:rPr>
              <a:t>Recognize all the segmented characters.</a:t>
            </a:r>
            <a:endParaRPr lang="en-IN" sz="2000" dirty="0">
              <a:effectLst/>
              <a:latin typeface="Times New Roman" panose="02020603050405020304" pitchFamily="18" charset="0"/>
              <a:ea typeface="Times New Roman" panose="02020603050405020304" pitchFamily="18" charset="0"/>
            </a:endParaRPr>
          </a:p>
          <a:p>
            <a:pPr>
              <a:lnSpc>
                <a:spcPct val="150000"/>
              </a:lnSpc>
              <a:spcBef>
                <a:spcPts val="50"/>
              </a:spcBef>
            </a:pPr>
            <a:r>
              <a:rPr lang="en-US" sz="2000" dirty="0">
                <a:effectLst/>
                <a:latin typeface="Times New Roman" panose="02020603050405020304" pitchFamily="18" charset="0"/>
                <a:ea typeface="Times New Roman" panose="02020603050405020304" pitchFamily="18" charset="0"/>
              </a:rPr>
              <a:t>No contents can be missed</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18317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D7ED6-3C16-D168-FBFF-D171DE9BDE1F}"/>
              </a:ext>
            </a:extLst>
          </p:cNvPr>
          <p:cNvSpPr>
            <a:spLocks noGrp="1"/>
          </p:cNvSpPr>
          <p:nvPr>
            <p:ph type="title"/>
          </p:nvPr>
        </p:nvSpPr>
        <p:spPr>
          <a:xfrm>
            <a:off x="1528482" y="678891"/>
            <a:ext cx="10515600" cy="522380"/>
          </a:xfrm>
        </p:spPr>
        <p:txBody>
          <a:bodyPr>
            <a:normAutofit fontScale="90000"/>
          </a:bodyPr>
          <a:lstStyle/>
          <a:p>
            <a:r>
              <a:rPr lang="en-IN" b="1" dirty="0">
                <a:latin typeface="Times New Roman" panose="02020603050405020304" pitchFamily="18" charset="0"/>
                <a:cs typeface="Times New Roman" panose="02020603050405020304" pitchFamily="18" charset="0"/>
              </a:rPr>
              <a:t>HARDWARE REQUIRMENTS</a:t>
            </a:r>
          </a:p>
        </p:txBody>
      </p:sp>
      <p:sp>
        <p:nvSpPr>
          <p:cNvPr id="3" name="Content Placeholder 2">
            <a:extLst>
              <a:ext uri="{FF2B5EF4-FFF2-40B4-BE49-F238E27FC236}">
                <a16:creationId xmlns:a16="http://schemas.microsoft.com/office/drawing/2014/main" id="{0F9F89BB-8B96-7389-ADF4-BA52C8C64EB9}"/>
              </a:ext>
            </a:extLst>
          </p:cNvPr>
          <p:cNvSpPr>
            <a:spLocks noGrp="1"/>
          </p:cNvSpPr>
          <p:nvPr>
            <p:ph idx="1"/>
          </p:nvPr>
        </p:nvSpPr>
        <p:spPr>
          <a:xfrm>
            <a:off x="1528482" y="1418896"/>
            <a:ext cx="10515600" cy="4909231"/>
          </a:xfrm>
        </p:spPr>
        <p:txBody>
          <a:bodyPr>
            <a:normAutofit/>
          </a:bodyPr>
          <a:lstStyle/>
          <a:p>
            <a:pPr marL="0" indent="0">
              <a:spcBef>
                <a:spcPts val="860"/>
              </a:spcBef>
              <a:buNone/>
            </a:pPr>
            <a:r>
              <a:rPr lang="en-US" sz="2000" b="1" kern="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20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tabLst>
                <a:tab pos="1038860" algn="l"/>
              </a:tabLs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Operating system		: Windows 10</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tabLst>
                <a:tab pos="1038860" algn="l"/>
              </a:tabLs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Processor				: Intel i5</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tabLst>
                <a:tab pos="1038860" algn="l"/>
              </a:tabLs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Ram					:  4 GB</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tabLst>
                <a:tab pos="1038860" algn="l"/>
              </a:tabLst>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Hard disk 			: 250 GB</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6648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A3C4E-96A9-2317-4774-44524BF48695}"/>
              </a:ext>
            </a:extLst>
          </p:cNvPr>
          <p:cNvSpPr>
            <a:spLocks noGrp="1"/>
          </p:cNvSpPr>
          <p:nvPr>
            <p:ph type="title"/>
          </p:nvPr>
        </p:nvSpPr>
        <p:spPr>
          <a:xfrm>
            <a:off x="1564341" y="669926"/>
            <a:ext cx="10515600" cy="486522"/>
          </a:xfrm>
        </p:spPr>
        <p:txBody>
          <a:bodyPr>
            <a:normAutofit fontScale="90000"/>
          </a:bodyPr>
          <a:lstStyle/>
          <a:p>
            <a:r>
              <a:rPr lang="en-IN" b="1" dirty="0">
                <a:latin typeface="Times New Roman" panose="02020603050405020304" pitchFamily="18" charset="0"/>
                <a:cs typeface="Times New Roman" panose="02020603050405020304" pitchFamily="18" charset="0"/>
              </a:rPr>
              <a:t>SOFTWARE REQUIRMENTS</a:t>
            </a:r>
          </a:p>
        </p:txBody>
      </p:sp>
      <p:sp>
        <p:nvSpPr>
          <p:cNvPr id="3" name="Content Placeholder 2">
            <a:extLst>
              <a:ext uri="{FF2B5EF4-FFF2-40B4-BE49-F238E27FC236}">
                <a16:creationId xmlns:a16="http://schemas.microsoft.com/office/drawing/2014/main" id="{64B36F24-69FB-2613-8009-9626D9238840}"/>
              </a:ext>
            </a:extLst>
          </p:cNvPr>
          <p:cNvSpPr>
            <a:spLocks noGrp="1"/>
          </p:cNvSpPr>
          <p:nvPr>
            <p:ph idx="1"/>
          </p:nvPr>
        </p:nvSpPr>
        <p:spPr>
          <a:xfrm>
            <a:off x="1564341" y="1461250"/>
            <a:ext cx="10515600" cy="5065339"/>
          </a:xfrm>
        </p:spPr>
        <p:txBody>
          <a:bodyPr>
            <a:normAutofit/>
          </a:bodyPr>
          <a:lstStyle/>
          <a:p>
            <a:pPr lvl="0" algn="just">
              <a:lnSpc>
                <a:spcPct val="200000"/>
              </a:lnSpc>
              <a:spcBef>
                <a:spcPts val="25"/>
              </a:spcBef>
            </a:pPr>
            <a:r>
              <a:rPr lang="en-US" sz="2000" dirty="0">
                <a:effectLst/>
                <a:latin typeface="Times New Roman" panose="02020603050405020304" pitchFamily="18" charset="0"/>
                <a:ea typeface="Times New Roman" panose="02020603050405020304" pitchFamily="18" charset="0"/>
              </a:rPr>
              <a:t>Operating System - Windows </a:t>
            </a:r>
            <a:r>
              <a:rPr lang="en-US" sz="2000" dirty="0">
                <a:latin typeface="Times New Roman" panose="02020603050405020304" pitchFamily="18" charset="0"/>
                <a:ea typeface="Times New Roman" panose="02020603050405020304" pitchFamily="18" charset="0"/>
              </a:rPr>
              <a:t>7/8</a:t>
            </a:r>
            <a:endParaRPr lang="en-IN" sz="2000" dirty="0">
              <a:effectLst/>
              <a:latin typeface="Times New Roman" panose="02020603050405020304" pitchFamily="18" charset="0"/>
              <a:ea typeface="Times New Roman" panose="02020603050405020304" pitchFamily="18" charset="0"/>
            </a:endParaRPr>
          </a:p>
          <a:p>
            <a:pPr algn="just">
              <a:lnSpc>
                <a:spcPct val="200000"/>
              </a:lnSpc>
              <a:spcBef>
                <a:spcPts val="25"/>
              </a:spcBef>
            </a:pPr>
            <a:r>
              <a:rPr lang="en-US" sz="2000" dirty="0">
                <a:effectLst/>
                <a:latin typeface="Times New Roman" panose="02020603050405020304" pitchFamily="18" charset="0"/>
                <a:ea typeface="Times New Roman" panose="02020603050405020304" pitchFamily="18" charset="0"/>
              </a:rPr>
              <a:t>Language - Python 3.7 </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902320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08BDA-E2C7-0BCA-755D-5D118F3D8689}"/>
              </a:ext>
            </a:extLst>
          </p:cNvPr>
          <p:cNvSpPr>
            <a:spLocks noGrp="1"/>
          </p:cNvSpPr>
          <p:nvPr>
            <p:ph type="title"/>
          </p:nvPr>
        </p:nvSpPr>
        <p:spPr>
          <a:xfrm>
            <a:off x="1676401" y="624110"/>
            <a:ext cx="9828212" cy="1280890"/>
          </a:xfrm>
        </p:spPr>
        <p:txBody>
          <a:bodyPr/>
          <a:lstStyle/>
          <a:p>
            <a:r>
              <a:rPr lang="en-IN" b="1" dirty="0">
                <a:latin typeface="Times New Roman" panose="02020603050405020304" pitchFamily="18" charset="0"/>
                <a:cs typeface="Times New Roman" panose="02020603050405020304" pitchFamily="18" charset="0"/>
              </a:rPr>
              <a:t>NOVELTY</a:t>
            </a:r>
          </a:p>
        </p:txBody>
      </p:sp>
      <p:sp>
        <p:nvSpPr>
          <p:cNvPr id="3" name="Content Placeholder 2">
            <a:extLst>
              <a:ext uri="{FF2B5EF4-FFF2-40B4-BE49-F238E27FC236}">
                <a16:creationId xmlns:a16="http://schemas.microsoft.com/office/drawing/2014/main" id="{91A4CE0F-9C9C-DB19-E1ED-C3AA938523B9}"/>
              </a:ext>
            </a:extLst>
          </p:cNvPr>
          <p:cNvSpPr>
            <a:spLocks noGrp="1"/>
          </p:cNvSpPr>
          <p:nvPr>
            <p:ph idx="1"/>
          </p:nvPr>
        </p:nvSpPr>
        <p:spPr>
          <a:xfrm>
            <a:off x="1676401" y="1905000"/>
            <a:ext cx="9998541" cy="3777622"/>
          </a:xfrm>
        </p:spPr>
        <p:txBody>
          <a:bodyPr>
            <a:normAutofit/>
          </a:bodyPr>
          <a:lstStyle/>
          <a:p>
            <a:pPr algn="just"/>
            <a:r>
              <a:rPr lang="en-US" sz="2000" dirty="0">
                <a:latin typeface="Times New Roman" panose="02020603050405020304" pitchFamily="18" charset="0"/>
                <a:cs typeface="Times New Roman" panose="02020603050405020304" pitchFamily="18" charset="0"/>
              </a:rPr>
              <a:t>The novel proposed a super-resolution model with two separate criteria based on the generative adversarial network architecture. We have designed the method of adding the swish function as an activation function and SRGAN models with content and adversarial loss in the first model (Model I) and adversarial loss with TV-Regularized function in the second model (Model II) are introduced and evaluated.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5319571"/>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TM02892315[[fn=Wisp]]</Template>
  <TotalTime>1604</TotalTime>
  <Words>2684</Words>
  <Application>Microsoft Office PowerPoint</Application>
  <PresentationFormat>Widescreen</PresentationFormat>
  <Paragraphs>308</Paragraphs>
  <Slides>40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Century Gothic</vt:lpstr>
      <vt:lpstr>Times New Roman</vt:lpstr>
      <vt:lpstr>Wingdings 3</vt:lpstr>
      <vt:lpstr>Wisp</vt:lpstr>
      <vt:lpstr>DEPARTMENT OF COMPUTER SCIENCE AND ENGINEERING CMR TECHNICAL CAMPUS 2019-2023 A MAJOR PROJECT ON License Plate Image Analysis Empowered by Generative Adversarial Neural Networks (GANs)  </vt:lpstr>
      <vt:lpstr>ABSTRACT </vt:lpstr>
      <vt:lpstr>EXISTING SYSTEM</vt:lpstr>
      <vt:lpstr>DISADVANTAGES</vt:lpstr>
      <vt:lpstr>PROPOSED SYSTEM</vt:lpstr>
      <vt:lpstr>ADVANTAGES</vt:lpstr>
      <vt:lpstr>HARDWARE REQUIRMENTS</vt:lpstr>
      <vt:lpstr>SOFTWARE REQUIRMENTS</vt:lpstr>
      <vt:lpstr>NOVELTY</vt:lpstr>
      <vt:lpstr>ARCHITECTURE</vt:lpstr>
      <vt:lpstr>Use case Diagram</vt:lpstr>
      <vt:lpstr>Sequence Diagram</vt:lpstr>
      <vt:lpstr>Class Diagram</vt:lpstr>
      <vt:lpstr>Activity Diagram</vt:lpstr>
      <vt:lpstr>SAMPLE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vt:lpstr>
      <vt:lpstr>PowerPoint Presentation</vt:lpstr>
      <vt:lpstr>PowerPoint Presentation</vt:lpstr>
      <vt:lpstr>PowerPoint Presentation</vt:lpstr>
      <vt:lpstr>PowerPoint Presentation</vt:lpstr>
      <vt:lpstr>CONCLUSION</vt:lpstr>
      <vt:lpstr>FUTURE ENHANCEMENT</vt:lpstr>
      <vt:lpstr>REFERENCES</vt:lpstr>
      <vt:lpstr>GITHUB LINK</vt:lpstr>
      <vt:lpstr>PAPER PUBLICATIONS</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FRAUDULENT PRODUCT DETECTION FOR DIGITAL EQUIPMENT USING BLOCK CHAIN</dc:title>
  <dc:creator>vangmaikoheda@gmail.com</dc:creator>
  <cp:lastModifiedBy>Manas Reddy</cp:lastModifiedBy>
  <cp:revision>42</cp:revision>
  <dcterms:created xsi:type="dcterms:W3CDTF">2022-07-29T09:16:48Z</dcterms:created>
  <dcterms:modified xsi:type="dcterms:W3CDTF">2023-04-24T15:15:58Z</dcterms:modified>
</cp:coreProperties>
</file>